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82" r:id="rId19"/>
    <p:sldId id="283" r:id="rId20"/>
    <p:sldId id="272" r:id="rId21"/>
    <p:sldId id="273" r:id="rId22"/>
    <p:sldId id="274" r:id="rId23"/>
    <p:sldId id="276" r:id="rId24"/>
    <p:sldId id="277" r:id="rId25"/>
    <p:sldId id="278" r:id="rId26"/>
    <p:sldId id="279" r:id="rId27"/>
    <p:sldId id="280"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3" r:id="rId77"/>
    <p:sldId id="332" r:id="rId78"/>
    <p:sldId id="334" r:id="rId79"/>
    <p:sldId id="335" r:id="rId80"/>
    <p:sldId id="336"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6AD21-78CB-4882-9D64-5A5492C45425}" type="datetimeFigureOut">
              <a:rPr lang="en-PH" smtClean="0"/>
              <a:t>10/9/2025</a:t>
            </a:fld>
            <a:endParaRPr lang="en-P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ECF9-B5A4-45F5-A3C2-77713A129FBA}" type="slidenum">
              <a:rPr lang="en-PH" smtClean="0"/>
              <a:t>‹#›</a:t>
            </a:fld>
            <a:endParaRPr lang="en-PH" dirty="0"/>
          </a:p>
        </p:txBody>
      </p:sp>
    </p:spTree>
    <p:extLst>
      <p:ext uri="{BB962C8B-B14F-4D97-AF65-F5344CB8AC3E}">
        <p14:creationId xmlns:p14="http://schemas.microsoft.com/office/powerpoint/2010/main" val="120601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PH" dirty="0"/>
          </a:p>
        </p:txBody>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A7AAECF9-B5A4-45F5-A3C2-77713A129FBA}" type="slidenum">
              <a:rPr lang="en-PH" smtClean="0"/>
              <a:t>29</a:t>
            </a:fld>
            <a:endParaRPr lang="en-PH" dirty="0"/>
          </a:p>
        </p:txBody>
      </p:sp>
    </p:spTree>
    <p:extLst>
      <p:ext uri="{BB962C8B-B14F-4D97-AF65-F5344CB8AC3E}">
        <p14:creationId xmlns:p14="http://schemas.microsoft.com/office/powerpoint/2010/main" val="22037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B1D76-52CA-BFF8-A755-414EFD5EF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28C4B-7526-3A29-7949-9E4FAC811A2D}"/>
              </a:ext>
            </a:extLst>
          </p:cNvPr>
          <p:cNvSpPr>
            <a:spLocks noGrp="1" noRot="1" noChangeAspect="1"/>
          </p:cNvSpPr>
          <p:nvPr>
            <p:ph type="sldImg"/>
          </p:nvPr>
        </p:nvSpPr>
        <p:spPr/>
        <p:txBody>
          <a:bodyPr/>
          <a:lstStyle/>
          <a:p>
            <a:endParaRPr lang="en-PH" dirty="0"/>
          </a:p>
        </p:txBody>
      </p:sp>
      <p:sp>
        <p:nvSpPr>
          <p:cNvPr id="3" name="Notes Placeholder 2">
            <a:extLst>
              <a:ext uri="{FF2B5EF4-FFF2-40B4-BE49-F238E27FC236}">
                <a16:creationId xmlns:a16="http://schemas.microsoft.com/office/drawing/2014/main" id="{5BAB63F7-C3D9-7E01-DCA0-6238B7D849FF}"/>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53C03E82-9CF9-14A4-CD86-C313895FC7E8}"/>
              </a:ext>
            </a:extLst>
          </p:cNvPr>
          <p:cNvSpPr>
            <a:spLocks noGrp="1"/>
          </p:cNvSpPr>
          <p:nvPr>
            <p:ph type="sldNum" sz="quarter" idx="5"/>
          </p:nvPr>
        </p:nvSpPr>
        <p:spPr/>
        <p:txBody>
          <a:bodyPr/>
          <a:lstStyle/>
          <a:p>
            <a:fld id="{A7AAECF9-B5A4-45F5-A3C2-77713A129FBA}" type="slidenum">
              <a:rPr lang="en-PH" smtClean="0"/>
              <a:t>30</a:t>
            </a:fld>
            <a:endParaRPr lang="en-PH" dirty="0"/>
          </a:p>
        </p:txBody>
      </p:sp>
    </p:spTree>
    <p:extLst>
      <p:ext uri="{BB962C8B-B14F-4D97-AF65-F5344CB8AC3E}">
        <p14:creationId xmlns:p14="http://schemas.microsoft.com/office/powerpoint/2010/main" val="143704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07921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392831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231083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0174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421740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4"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210377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4"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346944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65285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276118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68397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7933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08441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81545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3"/>
          <p:cNvSpPr>
            <a:spLocks noGrp="1"/>
          </p:cNvSpPr>
          <p:nvPr>
            <p:ph type="ftr" sz="quarter" idx="11"/>
          </p:nvPr>
        </p:nvSpPr>
        <p:spPr/>
        <p:txBody>
          <a:bodyPr/>
          <a:lstStyle/>
          <a:p>
            <a:endParaRPr lang="en-PH" dirty="0"/>
          </a:p>
        </p:txBody>
      </p:sp>
      <p:sp>
        <p:nvSpPr>
          <p:cNvPr id="6" name="Slide Number Placeholder 4"/>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76294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2"/>
          <p:cNvSpPr>
            <a:spLocks noGrp="1"/>
          </p:cNvSpPr>
          <p:nvPr>
            <p:ph type="ftr" sz="quarter" idx="11"/>
          </p:nvPr>
        </p:nvSpPr>
        <p:spPr/>
        <p:txBody>
          <a:bodyPr/>
          <a:lstStyle/>
          <a:p>
            <a:endParaRPr lang="en-PH" dirty="0"/>
          </a:p>
        </p:txBody>
      </p:sp>
      <p:sp>
        <p:nvSpPr>
          <p:cNvPr id="6" name="Slide Number Placeholder 3"/>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330400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5" name="Footer Placeholder 5"/>
          <p:cNvSpPr>
            <a:spLocks noGrp="1"/>
          </p:cNvSpPr>
          <p:nvPr>
            <p:ph type="ftr" sz="quarter" idx="11"/>
          </p:nvPr>
        </p:nvSpPr>
        <p:spPr/>
        <p:txBody>
          <a:bodyPr/>
          <a:lstStyle/>
          <a:p>
            <a:endParaRPr lang="en-PH" dirty="0"/>
          </a:p>
        </p:txBody>
      </p:sp>
      <p:sp>
        <p:nvSpPr>
          <p:cNvPr id="6" name="Slide Number Placeholder 6"/>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246282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34A8F2-7DB2-4C9C-AFF9-E79FCD1B868B}" type="datetimeFigureOut">
              <a:rPr lang="en-PH" smtClean="0"/>
              <a:t>10/9/2025</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D676B644-D908-442B-B0B3-458D706C5CD1}" type="slidenum">
              <a:rPr lang="en-PH" smtClean="0"/>
              <a:t>‹#›</a:t>
            </a:fld>
            <a:endParaRPr lang="en-PH" dirty="0"/>
          </a:p>
        </p:txBody>
      </p:sp>
    </p:spTree>
    <p:extLst>
      <p:ext uri="{BB962C8B-B14F-4D97-AF65-F5344CB8AC3E}">
        <p14:creationId xmlns:p14="http://schemas.microsoft.com/office/powerpoint/2010/main" val="151983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PH" dirty="0"/>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PH" dirty="0"/>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34A8F2-7DB2-4C9C-AFF9-E79FCD1B868B}" type="datetimeFigureOut">
              <a:rPr lang="en-PH" smtClean="0"/>
              <a:t>10/9/2025</a:t>
            </a:fld>
            <a:endParaRPr lang="en-PH"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PH"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76B644-D908-442B-B0B3-458D706C5CD1}" type="slidenum">
              <a:rPr lang="en-PH" smtClean="0"/>
              <a:t>‹#›</a:t>
            </a:fld>
            <a:endParaRPr lang="en-PH" dirty="0"/>
          </a:p>
        </p:txBody>
      </p:sp>
    </p:spTree>
    <p:extLst>
      <p:ext uri="{BB962C8B-B14F-4D97-AF65-F5344CB8AC3E}">
        <p14:creationId xmlns:p14="http://schemas.microsoft.com/office/powerpoint/2010/main" val="36957910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3B0E-0760-089E-4B71-9E1493C28DB2}"/>
              </a:ext>
            </a:extLst>
          </p:cNvPr>
          <p:cNvSpPr>
            <a:spLocks noGrp="1"/>
          </p:cNvSpPr>
          <p:nvPr>
            <p:ph type="ctrTitle"/>
          </p:nvPr>
        </p:nvSpPr>
        <p:spPr/>
        <p:txBody>
          <a:bodyPr/>
          <a:lstStyle/>
          <a:p>
            <a:r>
              <a:rPr lang="en-GB" dirty="0"/>
              <a:t>Introduction to International Human Rights Law</a:t>
            </a:r>
            <a:endParaRPr lang="en-PH" dirty="0"/>
          </a:p>
        </p:txBody>
      </p:sp>
      <p:sp>
        <p:nvSpPr>
          <p:cNvPr id="3" name="Subtitle 2">
            <a:extLst>
              <a:ext uri="{FF2B5EF4-FFF2-40B4-BE49-F238E27FC236}">
                <a16:creationId xmlns:a16="http://schemas.microsoft.com/office/drawing/2014/main" id="{DF2F88F6-B9E4-BBE7-2A05-7B56359BB41E}"/>
              </a:ext>
            </a:extLst>
          </p:cNvPr>
          <p:cNvSpPr>
            <a:spLocks noGrp="1"/>
          </p:cNvSpPr>
          <p:nvPr>
            <p:ph type="subTitle" idx="1"/>
          </p:nvPr>
        </p:nvSpPr>
        <p:spPr/>
        <p:txBody>
          <a:bodyPr/>
          <a:lstStyle/>
          <a:p>
            <a:endParaRPr lang="en-PH" dirty="0"/>
          </a:p>
        </p:txBody>
      </p:sp>
    </p:spTree>
    <p:extLst>
      <p:ext uri="{BB962C8B-B14F-4D97-AF65-F5344CB8AC3E}">
        <p14:creationId xmlns:p14="http://schemas.microsoft.com/office/powerpoint/2010/main" val="268536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46A2-8C7A-3640-9C82-9DAD50EAA3E4}"/>
              </a:ext>
            </a:extLst>
          </p:cNvPr>
          <p:cNvSpPr>
            <a:spLocks noGrp="1"/>
          </p:cNvSpPr>
          <p:nvPr>
            <p:ph type="title"/>
          </p:nvPr>
        </p:nvSpPr>
        <p:spPr/>
        <p:txBody>
          <a:bodyPr/>
          <a:lstStyle/>
          <a:p>
            <a:r>
              <a:rPr lang="en-GB" dirty="0"/>
              <a:t>The History Of Human Rights Law</a:t>
            </a:r>
            <a:endParaRPr lang="en-PH" dirty="0"/>
          </a:p>
        </p:txBody>
      </p:sp>
      <p:sp>
        <p:nvSpPr>
          <p:cNvPr id="3" name="Text Placeholder 2">
            <a:extLst>
              <a:ext uri="{FF2B5EF4-FFF2-40B4-BE49-F238E27FC236}">
                <a16:creationId xmlns:a16="http://schemas.microsoft.com/office/drawing/2014/main" id="{0FF1F021-4E0B-3799-EAE8-983D54DA5F2C}"/>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12620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DEC7-B2D2-3A6F-0E5E-35FD69D91D4A}"/>
              </a:ext>
            </a:extLst>
          </p:cNvPr>
          <p:cNvSpPr>
            <a:spLocks noGrp="1"/>
          </p:cNvSpPr>
          <p:nvPr>
            <p:ph type="title"/>
          </p:nvPr>
        </p:nvSpPr>
        <p:spPr/>
        <p:txBody>
          <a:bodyPr/>
          <a:lstStyle/>
          <a:p>
            <a:r>
              <a:rPr lang="en-US" dirty="0"/>
              <a:t>Ancient and Early Foundations (Pre-17th Century)</a:t>
            </a:r>
            <a:endParaRPr lang="en-PH" dirty="0"/>
          </a:p>
        </p:txBody>
      </p:sp>
      <p:sp>
        <p:nvSpPr>
          <p:cNvPr id="3" name="Content Placeholder 2">
            <a:extLst>
              <a:ext uri="{FF2B5EF4-FFF2-40B4-BE49-F238E27FC236}">
                <a16:creationId xmlns:a16="http://schemas.microsoft.com/office/drawing/2014/main" id="{246BE18F-B129-1CAD-2DB2-65D2756434B3}"/>
              </a:ext>
            </a:extLst>
          </p:cNvPr>
          <p:cNvSpPr>
            <a:spLocks noGrp="1"/>
          </p:cNvSpPr>
          <p:nvPr>
            <p:ph idx="1"/>
          </p:nvPr>
        </p:nvSpPr>
        <p:spPr/>
        <p:txBody>
          <a:bodyPr>
            <a:normAutofit fontScale="77500" lnSpcReduction="20000"/>
          </a:bodyPr>
          <a:lstStyle/>
          <a:p>
            <a:pPr marL="0" indent="0">
              <a:buNone/>
            </a:pPr>
            <a:r>
              <a:rPr lang="en-US" dirty="0"/>
              <a:t>The idea that people have inherent rights isn't new. While not "Human Rights Law" in the modern sense, early foundations include:</a:t>
            </a:r>
          </a:p>
          <a:p>
            <a:r>
              <a:rPr lang="en-US" b="1" dirty="0"/>
              <a:t>Ancient Codes:</a:t>
            </a:r>
            <a:r>
              <a:rPr lang="en-US" dirty="0"/>
              <a:t> Early legal documents like the </a:t>
            </a:r>
            <a:r>
              <a:rPr lang="en-US" b="1" dirty="0"/>
              <a:t>Code of Hammurabi</a:t>
            </a:r>
            <a:r>
              <a:rPr lang="en-US" dirty="0"/>
              <a:t> (circa 1754 BCE) and concepts in various religions (like </a:t>
            </a:r>
            <a:r>
              <a:rPr lang="en-US" b="1" dirty="0"/>
              <a:t>Zakat</a:t>
            </a:r>
            <a:r>
              <a:rPr lang="en-US" dirty="0"/>
              <a:t> in Islam or </a:t>
            </a:r>
            <a:r>
              <a:rPr lang="en-US" b="1" dirty="0"/>
              <a:t>Dharma</a:t>
            </a:r>
            <a:r>
              <a:rPr lang="en-US" dirty="0"/>
              <a:t> in Hinduism) established duties of rulers toward their people, though rights were often tied to social status.</a:t>
            </a:r>
          </a:p>
          <a:p>
            <a:r>
              <a:rPr lang="en-US" b="1" dirty="0"/>
              <a:t>The Cyrus Cylinder (539 BCE):</a:t>
            </a:r>
            <a:r>
              <a:rPr lang="en-US" dirty="0"/>
              <a:t> Sometimes cited as an early reference to human rights, this clay cylinder by the Persian King Cyrus the Great documented his respect for people's rights, including freedom of worship and the freeing of slaves.</a:t>
            </a:r>
          </a:p>
          <a:p>
            <a:r>
              <a:rPr lang="en-US" b="1" dirty="0"/>
              <a:t>Magna Carta (1215):</a:t>
            </a:r>
            <a:r>
              <a:rPr lang="en-US" dirty="0"/>
              <a:t> Signed in England, this document primarily protected the rights of noblemen against the King, but it established the crucial principle that the </a:t>
            </a:r>
            <a:r>
              <a:rPr lang="en-US" b="1" dirty="0"/>
              <a:t>power of the monarch is not absolute</a:t>
            </a:r>
            <a:r>
              <a:rPr lang="en-US" dirty="0"/>
              <a:t>, introducing concepts like </a:t>
            </a:r>
            <a:r>
              <a:rPr lang="en-US" b="1" dirty="0"/>
              <a:t>due process</a:t>
            </a:r>
            <a:r>
              <a:rPr lang="en-US" dirty="0"/>
              <a:t> and the right to a fair trial.</a:t>
            </a:r>
          </a:p>
          <a:p>
            <a:r>
              <a:rPr lang="en-US" b="1" dirty="0"/>
              <a:t>Natural Law Philosophy:</a:t>
            </a:r>
            <a:r>
              <a:rPr lang="en-US" dirty="0"/>
              <a:t> Philosophers like </a:t>
            </a:r>
            <a:r>
              <a:rPr lang="en-US" b="1" dirty="0"/>
              <a:t>John Locke</a:t>
            </a:r>
            <a:r>
              <a:rPr lang="en-US" dirty="0"/>
              <a:t> in the 17th century articulated the concept of </a:t>
            </a:r>
            <a:r>
              <a:rPr lang="en-US" b="1" dirty="0"/>
              <a:t>Natural Rights</a:t>
            </a:r>
            <a:r>
              <a:rPr lang="en-US" dirty="0"/>
              <a:t>—that all humans are born with certain rights (life, liberty, and property) that are given by nature or God, not by the government.</a:t>
            </a:r>
          </a:p>
          <a:p>
            <a:endParaRPr lang="en-PH" dirty="0"/>
          </a:p>
        </p:txBody>
      </p:sp>
    </p:spTree>
    <p:extLst>
      <p:ext uri="{BB962C8B-B14F-4D97-AF65-F5344CB8AC3E}">
        <p14:creationId xmlns:p14="http://schemas.microsoft.com/office/powerpoint/2010/main" val="124362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71F2-5153-01B0-FE91-BA372C140F3A}"/>
              </a:ext>
            </a:extLst>
          </p:cNvPr>
          <p:cNvSpPr>
            <a:spLocks noGrp="1"/>
          </p:cNvSpPr>
          <p:nvPr>
            <p:ph type="title"/>
          </p:nvPr>
        </p:nvSpPr>
        <p:spPr/>
        <p:txBody>
          <a:bodyPr/>
          <a:lstStyle/>
          <a:p>
            <a:r>
              <a:rPr lang="en-US" dirty="0"/>
              <a:t>The Era of Revolutions and Constitutions (17th–19th Centuries)</a:t>
            </a:r>
            <a:endParaRPr lang="en-PH" dirty="0"/>
          </a:p>
        </p:txBody>
      </p:sp>
      <p:sp>
        <p:nvSpPr>
          <p:cNvPr id="3" name="Content Placeholder 2">
            <a:extLst>
              <a:ext uri="{FF2B5EF4-FFF2-40B4-BE49-F238E27FC236}">
                <a16:creationId xmlns:a16="http://schemas.microsoft.com/office/drawing/2014/main" id="{C9FB0334-DA45-BE9F-1737-F807F14A6197}"/>
              </a:ext>
            </a:extLst>
          </p:cNvPr>
          <p:cNvSpPr>
            <a:spLocks noGrp="1"/>
          </p:cNvSpPr>
          <p:nvPr>
            <p:ph idx="1"/>
          </p:nvPr>
        </p:nvSpPr>
        <p:spPr/>
        <p:txBody>
          <a:bodyPr>
            <a:normAutofit fontScale="92500" lnSpcReduction="20000"/>
          </a:bodyPr>
          <a:lstStyle/>
          <a:p>
            <a:pPr marL="0" indent="0">
              <a:buNone/>
            </a:pPr>
            <a:r>
              <a:rPr lang="en-US" dirty="0"/>
              <a:t>This period saw rights move from philosophical theory into codified political and legal documents, though they were often limited to specific groups (e.g., white, male property owners).</a:t>
            </a:r>
          </a:p>
          <a:p>
            <a:r>
              <a:rPr lang="en-US" b="1" dirty="0"/>
              <a:t>English Bill of Rights (1689):</a:t>
            </a:r>
            <a:r>
              <a:rPr lang="en-US" dirty="0"/>
              <a:t> Further limited the power of the monarchy and guaranteed rights like freedom of speech within Parliament and the prohibition of cruel and unusual punishment.</a:t>
            </a:r>
          </a:p>
          <a:p>
            <a:r>
              <a:rPr lang="en-US" b="1" dirty="0"/>
              <a:t>American Declaration of Independence (1776):</a:t>
            </a:r>
            <a:r>
              <a:rPr lang="en-US" dirty="0"/>
              <a:t> Famous for asserting that all men are "created equal" and endowed with "certain unalienable Rights," including "Life, Liberty and the pursuit of Happiness."</a:t>
            </a:r>
          </a:p>
          <a:p>
            <a:r>
              <a:rPr lang="en-US" b="1" dirty="0"/>
              <a:t>French Declaration of the Rights of Man and of the Citizen (1789):</a:t>
            </a:r>
            <a:r>
              <a:rPr lang="en-US" dirty="0"/>
              <a:t> Declared that men are born and remain free and equal in rights, focusing on liberty, property, security, and resistance to oppression.</a:t>
            </a:r>
          </a:p>
          <a:p>
            <a:r>
              <a:rPr lang="en-US" b="1" dirty="0"/>
              <a:t>Abolition of Slavery:</a:t>
            </a:r>
            <a:r>
              <a:rPr lang="en-US" dirty="0"/>
              <a:t> The 19th century saw major movements against slavery, leading to its eventual abolition across many parts of the world, marking a significant step toward universal human rights.</a:t>
            </a:r>
          </a:p>
          <a:p>
            <a:endParaRPr lang="en-PH" dirty="0"/>
          </a:p>
        </p:txBody>
      </p:sp>
    </p:spTree>
    <p:extLst>
      <p:ext uri="{BB962C8B-B14F-4D97-AF65-F5344CB8AC3E}">
        <p14:creationId xmlns:p14="http://schemas.microsoft.com/office/powerpoint/2010/main" val="145212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8385-AD32-3C4A-D3CF-A2AF3F5C22FD}"/>
              </a:ext>
            </a:extLst>
          </p:cNvPr>
          <p:cNvSpPr>
            <a:spLocks noGrp="1"/>
          </p:cNvSpPr>
          <p:nvPr>
            <p:ph type="title"/>
          </p:nvPr>
        </p:nvSpPr>
        <p:spPr/>
        <p:txBody>
          <a:bodyPr/>
          <a:lstStyle/>
          <a:p>
            <a:r>
              <a:rPr lang="en-US" sz="4000" dirty="0"/>
              <a:t>The Modern International Framework (20th Century to Present)</a:t>
            </a:r>
            <a:endParaRPr lang="en-PH" sz="4000" dirty="0"/>
          </a:p>
        </p:txBody>
      </p:sp>
      <p:sp>
        <p:nvSpPr>
          <p:cNvPr id="3" name="Content Placeholder 2">
            <a:extLst>
              <a:ext uri="{FF2B5EF4-FFF2-40B4-BE49-F238E27FC236}">
                <a16:creationId xmlns:a16="http://schemas.microsoft.com/office/drawing/2014/main" id="{01F69A82-01DB-693A-9A66-7B54496AD765}"/>
              </a:ext>
            </a:extLst>
          </p:cNvPr>
          <p:cNvSpPr>
            <a:spLocks noGrp="1"/>
          </p:cNvSpPr>
          <p:nvPr>
            <p:ph idx="1"/>
          </p:nvPr>
        </p:nvSpPr>
        <p:spPr>
          <a:xfrm>
            <a:off x="1103312" y="2052918"/>
            <a:ext cx="8946541" cy="4518211"/>
          </a:xfrm>
        </p:spPr>
        <p:txBody>
          <a:bodyPr>
            <a:normAutofit fontScale="85000" lnSpcReduction="10000"/>
          </a:bodyPr>
          <a:lstStyle/>
          <a:p>
            <a:pPr marL="0" indent="0">
              <a:buNone/>
            </a:pPr>
            <a:r>
              <a:rPr lang="en-US" dirty="0"/>
              <a:t>The horrors of the two World Wars and the rise of totalitarian regimes proved that relying solely on national governments to protect rights was insufficient. This led to the creation of a binding </a:t>
            </a:r>
            <a:r>
              <a:rPr lang="en-US" b="1" dirty="0"/>
              <a:t>international legal system</a:t>
            </a:r>
            <a:r>
              <a:rPr lang="en-US" dirty="0"/>
              <a:t>.</a:t>
            </a:r>
          </a:p>
          <a:p>
            <a:r>
              <a:rPr lang="en-US" b="1" dirty="0"/>
              <a:t>The League of Nations (Post-WWI):</a:t>
            </a:r>
            <a:r>
              <a:rPr lang="en-US" dirty="0"/>
              <a:t> While its focus wasn't primarily human rights, it did set up mandates to protect minority groups and established the </a:t>
            </a:r>
            <a:r>
              <a:rPr lang="en-US" b="1" dirty="0"/>
              <a:t>International Labour Organization (ILO)</a:t>
            </a:r>
            <a:r>
              <a:rPr lang="en-US" dirty="0"/>
              <a:t> to address workers' rights globally.</a:t>
            </a:r>
          </a:p>
          <a:p>
            <a:r>
              <a:rPr lang="en-US" b="1" dirty="0"/>
              <a:t>World War II and the Holocaust:</a:t>
            </a:r>
            <a:r>
              <a:rPr lang="en-US" dirty="0"/>
              <a:t> The atrocities committed during WWII solidified the global consensus that individual rights must be protected universally, regardless of nationality.</a:t>
            </a:r>
          </a:p>
          <a:p>
            <a:r>
              <a:rPr lang="en-US" b="1" dirty="0"/>
              <a:t>The United Nations (UN) Charter (1945):</a:t>
            </a:r>
            <a:r>
              <a:rPr lang="en-US" dirty="0"/>
              <a:t> Founded on the principle of promoting and encouraging respect for human rights and fundamental freedoms for all.</a:t>
            </a:r>
          </a:p>
          <a:p>
            <a:r>
              <a:rPr lang="en-US" b="1" dirty="0"/>
              <a:t>The Universal Declaration of Human Rights (UDHR) (1948):</a:t>
            </a:r>
            <a:r>
              <a:rPr lang="en-US" dirty="0"/>
              <a:t> This is the definitive turning point. Drafted by the UN, the UDHR explicitly outlined fundamental civil, political, economic, social, and cultural rights for </a:t>
            </a:r>
            <a:r>
              <a:rPr lang="en-US" b="1" dirty="0"/>
              <a:t>all people</a:t>
            </a:r>
            <a:r>
              <a:rPr lang="en-US" dirty="0"/>
              <a:t>. While not initially legally binding, it became the moral and political foundation for all subsequent Human Rights Law.</a:t>
            </a:r>
          </a:p>
          <a:p>
            <a:endParaRPr lang="en-PH" dirty="0"/>
          </a:p>
        </p:txBody>
      </p:sp>
    </p:spTree>
    <p:extLst>
      <p:ext uri="{BB962C8B-B14F-4D97-AF65-F5344CB8AC3E}">
        <p14:creationId xmlns:p14="http://schemas.microsoft.com/office/powerpoint/2010/main" val="55787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4021-0E52-582C-D44F-9B6DFAD37C65}"/>
              </a:ext>
            </a:extLst>
          </p:cNvPr>
          <p:cNvSpPr>
            <a:spLocks noGrp="1"/>
          </p:cNvSpPr>
          <p:nvPr>
            <p:ph type="title"/>
          </p:nvPr>
        </p:nvSpPr>
        <p:spPr/>
        <p:txBody>
          <a:bodyPr/>
          <a:lstStyle/>
          <a:p>
            <a:r>
              <a:rPr lang="en-US" sz="4000" dirty="0"/>
              <a:t>The Modern International Framework (20th Century to Present)Cont..</a:t>
            </a:r>
            <a:endParaRPr lang="en-PH" sz="4000" dirty="0"/>
          </a:p>
        </p:txBody>
      </p:sp>
      <p:sp>
        <p:nvSpPr>
          <p:cNvPr id="3" name="Content Placeholder 2">
            <a:extLst>
              <a:ext uri="{FF2B5EF4-FFF2-40B4-BE49-F238E27FC236}">
                <a16:creationId xmlns:a16="http://schemas.microsoft.com/office/drawing/2014/main" id="{28A7A686-C7ED-5C95-59F8-0B9FEAA9275B}"/>
              </a:ext>
            </a:extLst>
          </p:cNvPr>
          <p:cNvSpPr>
            <a:spLocks noGrp="1"/>
          </p:cNvSpPr>
          <p:nvPr>
            <p:ph idx="1"/>
          </p:nvPr>
        </p:nvSpPr>
        <p:spPr/>
        <p:txBody>
          <a:bodyPr/>
          <a:lstStyle/>
          <a:p>
            <a:r>
              <a:rPr lang="en-US" b="1" dirty="0"/>
              <a:t>Binding Covenants (1966):</a:t>
            </a:r>
            <a:r>
              <a:rPr lang="en-US" dirty="0"/>
              <a:t> To translate the principles of the UDHR into binding law, the UN adopted two major treaties:</a:t>
            </a:r>
          </a:p>
          <a:p>
            <a:pPr lvl="1"/>
            <a:r>
              <a:rPr lang="en-US" dirty="0"/>
              <a:t>The </a:t>
            </a:r>
            <a:r>
              <a:rPr lang="en-US" b="1" dirty="0"/>
              <a:t>International Covenant on Civil and Political Rights (ICCPR)</a:t>
            </a:r>
            <a:r>
              <a:rPr lang="en-US" dirty="0"/>
              <a:t>.</a:t>
            </a:r>
          </a:p>
          <a:p>
            <a:pPr lvl="1"/>
            <a:r>
              <a:rPr lang="en-US" dirty="0"/>
              <a:t>The </a:t>
            </a:r>
            <a:r>
              <a:rPr lang="en-US" b="1" dirty="0"/>
              <a:t>International Covenant on Economic, Social and Cultural Rights (ICESCR)</a:t>
            </a:r>
            <a:r>
              <a:rPr lang="en-US" dirty="0"/>
              <a:t>.</a:t>
            </a:r>
          </a:p>
          <a:p>
            <a:pPr lvl="1"/>
            <a:r>
              <a:rPr lang="en-US" dirty="0"/>
              <a:t>Together with the UDHR, these three documents form the </a:t>
            </a:r>
            <a:r>
              <a:rPr lang="en-US" b="1" dirty="0"/>
              <a:t>International Bill of Human Rights</a:t>
            </a:r>
            <a:r>
              <a:rPr lang="en-US" dirty="0"/>
              <a:t>.</a:t>
            </a:r>
          </a:p>
          <a:p>
            <a:r>
              <a:rPr lang="en-US" b="1" dirty="0"/>
              <a:t>Regional and Specialized Treaties:</a:t>
            </a:r>
            <a:r>
              <a:rPr lang="en-US" dirty="0"/>
              <a:t> Since the 1960s, a vast network of treaties has emerged, including the Convention against Torture, the Convention on the Rights of the Child, and regional systems like the European Convention on Human Rights, creating the robust legal framework we have today</a:t>
            </a:r>
            <a:endParaRPr lang="en-PH" dirty="0"/>
          </a:p>
        </p:txBody>
      </p:sp>
    </p:spTree>
    <p:extLst>
      <p:ext uri="{BB962C8B-B14F-4D97-AF65-F5344CB8AC3E}">
        <p14:creationId xmlns:p14="http://schemas.microsoft.com/office/powerpoint/2010/main" val="258201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B98E-1D3D-9E42-3AAC-41A5226E1CB0}"/>
              </a:ext>
            </a:extLst>
          </p:cNvPr>
          <p:cNvSpPr>
            <a:spLocks noGrp="1"/>
          </p:cNvSpPr>
          <p:nvPr>
            <p:ph type="title"/>
          </p:nvPr>
        </p:nvSpPr>
        <p:spPr/>
        <p:txBody>
          <a:bodyPr/>
          <a:lstStyle/>
          <a:p>
            <a:r>
              <a:rPr lang="en-GB" dirty="0"/>
              <a:t>Main United Nations Conventions </a:t>
            </a:r>
            <a:endParaRPr lang="en-PH" dirty="0"/>
          </a:p>
        </p:txBody>
      </p:sp>
      <p:sp>
        <p:nvSpPr>
          <p:cNvPr id="3" name="Text Placeholder 2">
            <a:extLst>
              <a:ext uri="{FF2B5EF4-FFF2-40B4-BE49-F238E27FC236}">
                <a16:creationId xmlns:a16="http://schemas.microsoft.com/office/drawing/2014/main" id="{0B1CDC25-4106-21F7-3284-B580F5F30249}"/>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37476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5B41-2DDD-E796-52BA-CEE61C62FB80}"/>
              </a:ext>
            </a:extLst>
          </p:cNvPr>
          <p:cNvSpPr>
            <a:spLocks noGrp="1"/>
          </p:cNvSpPr>
          <p:nvPr>
            <p:ph type="title"/>
          </p:nvPr>
        </p:nvSpPr>
        <p:spPr/>
        <p:txBody>
          <a:bodyPr/>
          <a:lstStyle/>
          <a:p>
            <a:r>
              <a:rPr lang="en-GB" dirty="0"/>
              <a:t>Universal Declaration On Human Rights</a:t>
            </a:r>
            <a:endParaRPr lang="en-PH" dirty="0"/>
          </a:p>
        </p:txBody>
      </p:sp>
      <p:pic>
        <p:nvPicPr>
          <p:cNvPr id="7" name="Content Placeholder 6">
            <a:extLst>
              <a:ext uri="{FF2B5EF4-FFF2-40B4-BE49-F238E27FC236}">
                <a16:creationId xmlns:a16="http://schemas.microsoft.com/office/drawing/2014/main" id="{1108A2B3-3D0F-39D6-3053-8B5D4BE88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69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0A4A-FD60-46E1-8291-6C77B015E860}"/>
              </a:ext>
            </a:extLst>
          </p:cNvPr>
          <p:cNvSpPr>
            <a:spLocks noGrp="1"/>
          </p:cNvSpPr>
          <p:nvPr>
            <p:ph type="title"/>
          </p:nvPr>
        </p:nvSpPr>
        <p:spPr/>
        <p:txBody>
          <a:bodyPr/>
          <a:lstStyle/>
          <a:p>
            <a:r>
              <a:rPr lang="en-GB" dirty="0"/>
              <a:t>Human Rights Council</a:t>
            </a:r>
            <a:endParaRPr lang="en-PH" dirty="0"/>
          </a:p>
        </p:txBody>
      </p:sp>
      <p:sp>
        <p:nvSpPr>
          <p:cNvPr id="3" name="Content Placeholder 2">
            <a:extLst>
              <a:ext uri="{FF2B5EF4-FFF2-40B4-BE49-F238E27FC236}">
                <a16:creationId xmlns:a16="http://schemas.microsoft.com/office/drawing/2014/main" id="{FEFBD7BD-BEE0-E6E1-1C4A-2C36308AC61C}"/>
              </a:ext>
            </a:extLst>
          </p:cNvPr>
          <p:cNvSpPr>
            <a:spLocks noGrp="1"/>
          </p:cNvSpPr>
          <p:nvPr>
            <p:ph idx="1"/>
          </p:nvPr>
        </p:nvSpPr>
        <p:spPr/>
        <p:txBody>
          <a:bodyPr/>
          <a:lstStyle/>
          <a:p>
            <a:pPr marL="0" indent="0">
              <a:buNone/>
            </a:pPr>
            <a:r>
              <a:rPr lang="en-US" dirty="0"/>
              <a:t>Mission and Function</a:t>
            </a:r>
          </a:p>
          <a:p>
            <a:r>
              <a:rPr lang="en-US" dirty="0"/>
              <a:t>Promote and Protect Human Rights: Its core mission is to strengthen the promotion and protection of human rights and to address situations of human rights violations, including gross and systematic violations.</a:t>
            </a:r>
          </a:p>
          <a:p>
            <a:r>
              <a:rPr lang="en-US" dirty="0"/>
              <a:t>Forum for Discussion: It provides a multilateral forum for discussing all thematic human rights issues and country-specific situations that require its attention.</a:t>
            </a:r>
          </a:p>
          <a:p>
            <a:r>
              <a:rPr lang="en-US" dirty="0"/>
              <a:t>Response to Emergencies: It is tasked with responding to human rights emergencies and making recommendations on how to better implement human rights on the ground.</a:t>
            </a:r>
            <a:endParaRPr lang="en-PH" dirty="0"/>
          </a:p>
        </p:txBody>
      </p:sp>
    </p:spTree>
    <p:extLst>
      <p:ext uri="{BB962C8B-B14F-4D97-AF65-F5344CB8AC3E}">
        <p14:creationId xmlns:p14="http://schemas.microsoft.com/office/powerpoint/2010/main" val="234881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63BE-EDEB-1413-3104-EF1C00CC96A5}"/>
              </a:ext>
            </a:extLst>
          </p:cNvPr>
          <p:cNvSpPr>
            <a:spLocks noGrp="1"/>
          </p:cNvSpPr>
          <p:nvPr>
            <p:ph type="title"/>
          </p:nvPr>
        </p:nvSpPr>
        <p:spPr/>
        <p:txBody>
          <a:bodyPr/>
          <a:lstStyle/>
          <a:p>
            <a:r>
              <a:rPr lang="en-GB" dirty="0"/>
              <a:t>Human Rights Council Cont.</a:t>
            </a:r>
            <a:endParaRPr lang="en-PH" dirty="0"/>
          </a:p>
        </p:txBody>
      </p:sp>
      <p:sp>
        <p:nvSpPr>
          <p:cNvPr id="3" name="Content Placeholder 2">
            <a:extLst>
              <a:ext uri="{FF2B5EF4-FFF2-40B4-BE49-F238E27FC236}">
                <a16:creationId xmlns:a16="http://schemas.microsoft.com/office/drawing/2014/main" id="{B6C91F4D-394E-2BC7-4939-7434DA451CAC}"/>
              </a:ext>
            </a:extLst>
          </p:cNvPr>
          <p:cNvSpPr>
            <a:spLocks noGrp="1"/>
          </p:cNvSpPr>
          <p:nvPr>
            <p:ph idx="1"/>
          </p:nvPr>
        </p:nvSpPr>
        <p:spPr/>
        <p:txBody>
          <a:bodyPr>
            <a:normAutofit lnSpcReduction="10000"/>
          </a:bodyPr>
          <a:lstStyle/>
          <a:p>
            <a:pPr marL="0" indent="0">
              <a:buNone/>
            </a:pPr>
            <a:r>
              <a:rPr lang="en-US" dirty="0"/>
              <a:t>Structure and Membership Composition: </a:t>
            </a:r>
          </a:p>
          <a:p>
            <a:r>
              <a:rPr lang="en-US" dirty="0"/>
              <a:t>The Council is composed of 47 Member States elected by the UN General Assembly.</a:t>
            </a:r>
          </a:p>
          <a:p>
            <a:r>
              <a:rPr lang="en-US" dirty="0"/>
              <a:t>Election: Members are elected directly and individually for staggered three-year terms and are allocated seats based on equitable geographical distribution among the five UN regional groups.</a:t>
            </a:r>
          </a:p>
          <a:p>
            <a:r>
              <a:rPr lang="en-US" dirty="0"/>
              <a:t>Headquarters: The Council's headquarters are at the United Nations Office in Geneva, Switzerland.</a:t>
            </a:r>
          </a:p>
          <a:p>
            <a:r>
              <a:rPr lang="en-US" dirty="0"/>
              <a:t>Founding: It was established by the UN General Assembly on March 15, 2006, replacing the former UN Commission on Human Rights (CHR)</a:t>
            </a:r>
            <a:endParaRPr lang="en-PH" dirty="0"/>
          </a:p>
        </p:txBody>
      </p:sp>
    </p:spTree>
    <p:extLst>
      <p:ext uri="{BB962C8B-B14F-4D97-AF65-F5344CB8AC3E}">
        <p14:creationId xmlns:p14="http://schemas.microsoft.com/office/powerpoint/2010/main" val="2795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02F1-CA08-5E0D-397E-D6B9A76BEF70}"/>
              </a:ext>
            </a:extLst>
          </p:cNvPr>
          <p:cNvSpPr>
            <a:spLocks noGrp="1"/>
          </p:cNvSpPr>
          <p:nvPr>
            <p:ph type="title"/>
          </p:nvPr>
        </p:nvSpPr>
        <p:spPr/>
        <p:txBody>
          <a:bodyPr/>
          <a:lstStyle/>
          <a:p>
            <a:r>
              <a:rPr lang="en-GB" dirty="0"/>
              <a:t>Human Rights Council Cont.</a:t>
            </a:r>
            <a:endParaRPr lang="en-PH" dirty="0"/>
          </a:p>
        </p:txBody>
      </p:sp>
      <p:sp>
        <p:nvSpPr>
          <p:cNvPr id="3" name="Content Placeholder 2">
            <a:extLst>
              <a:ext uri="{FF2B5EF4-FFF2-40B4-BE49-F238E27FC236}">
                <a16:creationId xmlns:a16="http://schemas.microsoft.com/office/drawing/2014/main" id="{299B80CF-4D68-491E-3DC5-25D83D09DBEC}"/>
              </a:ext>
            </a:extLst>
          </p:cNvPr>
          <p:cNvSpPr>
            <a:spLocks noGrp="1"/>
          </p:cNvSpPr>
          <p:nvPr>
            <p:ph idx="1"/>
          </p:nvPr>
        </p:nvSpPr>
        <p:spPr/>
        <p:txBody>
          <a:bodyPr>
            <a:normAutofit fontScale="92500" lnSpcReduction="20000"/>
          </a:bodyPr>
          <a:lstStyle/>
          <a:p>
            <a:pPr marL="0" indent="0">
              <a:buNone/>
            </a:pPr>
            <a:r>
              <a:rPr lang="en-US" dirty="0"/>
              <a:t>Main Mechanisms and Tools</a:t>
            </a:r>
          </a:p>
          <a:p>
            <a:r>
              <a:rPr lang="en-US" dirty="0"/>
              <a:t>Universal Periodic Review (UPR): A unique mechanism that regularly assesses the human rights records of all 193 UN Member States. It is a state-led process designed to ensure universality and equal treatment.</a:t>
            </a:r>
          </a:p>
          <a:p>
            <a:r>
              <a:rPr lang="en-US" dirty="0"/>
              <a:t>Special Procedures: These are independent human rights experts (Special Rapporteurs, Independent Experts, or Working Groups) appointed by the Council to monitor and report on either specific country situations or thematic human rights issues (e.g., freedom of speech, torture, violence against women).</a:t>
            </a:r>
          </a:p>
          <a:p>
            <a:r>
              <a:rPr lang="en-US" dirty="0"/>
              <a:t>Commissions of Inquiry and Fact-Finding Missions: The Council authorizes these bodies to investigate serious violations, gather evidence on war crimes and crimes against humanity, and produce detailed reports.</a:t>
            </a:r>
          </a:p>
          <a:p>
            <a:r>
              <a:rPr lang="en-US" dirty="0"/>
              <a:t>Complaint Procedure: A confidential mechanism that allows individuals and groups to bring consistent patterns of gross and reliably attested violations of human rights to the Council's attention.</a:t>
            </a:r>
            <a:endParaRPr lang="en-PH" dirty="0"/>
          </a:p>
        </p:txBody>
      </p:sp>
    </p:spTree>
    <p:extLst>
      <p:ext uri="{BB962C8B-B14F-4D97-AF65-F5344CB8AC3E}">
        <p14:creationId xmlns:p14="http://schemas.microsoft.com/office/powerpoint/2010/main" val="8272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9E78-87A6-4A21-56C9-4FA341724E52}"/>
              </a:ext>
            </a:extLst>
          </p:cNvPr>
          <p:cNvSpPr>
            <a:spLocks noGrp="1"/>
          </p:cNvSpPr>
          <p:nvPr>
            <p:ph type="title"/>
          </p:nvPr>
        </p:nvSpPr>
        <p:spPr/>
        <p:txBody>
          <a:bodyPr>
            <a:normAutofit/>
          </a:bodyPr>
          <a:lstStyle/>
          <a:p>
            <a:pPr algn="ctr"/>
            <a:r>
              <a:rPr lang="en-GB" sz="9600" dirty="0"/>
              <a:t>WELCOME</a:t>
            </a:r>
            <a:endParaRPr lang="en-PH" sz="9600" dirty="0"/>
          </a:p>
        </p:txBody>
      </p:sp>
      <p:sp>
        <p:nvSpPr>
          <p:cNvPr id="3" name="Text Placeholder 2">
            <a:extLst>
              <a:ext uri="{FF2B5EF4-FFF2-40B4-BE49-F238E27FC236}">
                <a16:creationId xmlns:a16="http://schemas.microsoft.com/office/drawing/2014/main" id="{D294E6BB-3462-DD98-6A14-B3612512B736}"/>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21411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226C-9EBD-E970-77B3-72A2B03E14DF}"/>
              </a:ext>
            </a:extLst>
          </p:cNvPr>
          <p:cNvSpPr>
            <a:spLocks noGrp="1"/>
          </p:cNvSpPr>
          <p:nvPr>
            <p:ph type="title"/>
          </p:nvPr>
        </p:nvSpPr>
        <p:spPr/>
        <p:txBody>
          <a:bodyPr/>
          <a:lstStyle/>
          <a:p>
            <a:r>
              <a:rPr lang="en-PH" b="1" dirty="0"/>
              <a:t>International Covenant on Civil and Political Rights (ICCPR)</a:t>
            </a:r>
            <a:br>
              <a:rPr lang="en-PH" b="1" dirty="0"/>
            </a:br>
            <a:br>
              <a:rPr lang="en-PH" b="1" dirty="0"/>
            </a:br>
            <a:br>
              <a:rPr lang="en-PH" b="1" dirty="0"/>
            </a:br>
            <a:r>
              <a:rPr lang="en-US" b="1" dirty="0"/>
              <a:t>International Covenant on Economic, Social and Cultural Rights (ICESCR)</a:t>
            </a:r>
            <a:endParaRPr lang="en-PH" dirty="0"/>
          </a:p>
        </p:txBody>
      </p:sp>
    </p:spTree>
    <p:extLst>
      <p:ext uri="{BB962C8B-B14F-4D97-AF65-F5344CB8AC3E}">
        <p14:creationId xmlns:p14="http://schemas.microsoft.com/office/powerpoint/2010/main" val="21898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C7C9-E112-48BD-B689-3242F1F8F20A}"/>
              </a:ext>
            </a:extLst>
          </p:cNvPr>
          <p:cNvSpPr>
            <a:spLocks noGrp="1"/>
          </p:cNvSpPr>
          <p:nvPr>
            <p:ph type="title"/>
          </p:nvPr>
        </p:nvSpPr>
        <p:spPr/>
        <p:txBody>
          <a:bodyPr/>
          <a:lstStyle/>
          <a:p>
            <a:r>
              <a:rPr lang="en-GB" dirty="0"/>
              <a:t>ICCPR vs ICCESCR</a:t>
            </a:r>
            <a:endParaRPr lang="en-PH" dirty="0"/>
          </a:p>
        </p:txBody>
      </p:sp>
      <p:sp>
        <p:nvSpPr>
          <p:cNvPr id="3" name="Text Placeholder 2">
            <a:extLst>
              <a:ext uri="{FF2B5EF4-FFF2-40B4-BE49-F238E27FC236}">
                <a16:creationId xmlns:a16="http://schemas.microsoft.com/office/drawing/2014/main" id="{BC450D29-CA9B-48DC-D110-0036DD148CE9}"/>
              </a:ext>
            </a:extLst>
          </p:cNvPr>
          <p:cNvSpPr>
            <a:spLocks noGrp="1"/>
          </p:cNvSpPr>
          <p:nvPr>
            <p:ph type="body" idx="1"/>
          </p:nvPr>
        </p:nvSpPr>
        <p:spPr/>
        <p:txBody>
          <a:bodyPr/>
          <a:lstStyle/>
          <a:p>
            <a:r>
              <a:rPr lang="en-GB" dirty="0"/>
              <a:t>ICCPR</a:t>
            </a:r>
            <a:endParaRPr lang="en-PH" dirty="0"/>
          </a:p>
        </p:txBody>
      </p:sp>
      <p:sp>
        <p:nvSpPr>
          <p:cNvPr id="4" name="Content Placeholder 3">
            <a:extLst>
              <a:ext uri="{FF2B5EF4-FFF2-40B4-BE49-F238E27FC236}">
                <a16:creationId xmlns:a16="http://schemas.microsoft.com/office/drawing/2014/main" id="{4AEE377F-DB44-A1FF-DB5A-EB33141FF9D5}"/>
              </a:ext>
            </a:extLst>
          </p:cNvPr>
          <p:cNvSpPr>
            <a:spLocks noGrp="1"/>
          </p:cNvSpPr>
          <p:nvPr>
            <p:ph sz="half" idx="2"/>
          </p:nvPr>
        </p:nvSpPr>
        <p:spPr/>
        <p:txBody>
          <a:bodyPr>
            <a:normAutofit fontScale="92500" lnSpcReduction="20000"/>
          </a:bodyPr>
          <a:lstStyle/>
          <a:p>
            <a:r>
              <a:rPr lang="en-GB" dirty="0"/>
              <a:t>Right to Life</a:t>
            </a:r>
          </a:p>
          <a:p>
            <a:r>
              <a:rPr lang="en-GB" dirty="0"/>
              <a:t>Freedom from Torture and Slavery</a:t>
            </a:r>
          </a:p>
          <a:p>
            <a:r>
              <a:rPr lang="en-GB" dirty="0"/>
              <a:t>Right to Liberty and Security</a:t>
            </a:r>
          </a:p>
          <a:p>
            <a:r>
              <a:rPr lang="en-GB" dirty="0"/>
              <a:t>Freedom of Movement</a:t>
            </a:r>
          </a:p>
          <a:p>
            <a:r>
              <a:rPr lang="en-GB" dirty="0"/>
              <a:t>Right to a fair trial</a:t>
            </a:r>
          </a:p>
          <a:p>
            <a:r>
              <a:rPr lang="en-GB" dirty="0"/>
              <a:t>Right to privacy</a:t>
            </a:r>
          </a:p>
          <a:p>
            <a:r>
              <a:rPr lang="en-GB" dirty="0"/>
              <a:t>Freedom of thought, conscience and religion</a:t>
            </a:r>
          </a:p>
          <a:p>
            <a:r>
              <a:rPr lang="en-GB" dirty="0"/>
              <a:t>Freedom of expression</a:t>
            </a:r>
            <a:endParaRPr lang="en-PH" dirty="0"/>
          </a:p>
        </p:txBody>
      </p:sp>
      <p:sp>
        <p:nvSpPr>
          <p:cNvPr id="5" name="Text Placeholder 4">
            <a:extLst>
              <a:ext uri="{FF2B5EF4-FFF2-40B4-BE49-F238E27FC236}">
                <a16:creationId xmlns:a16="http://schemas.microsoft.com/office/drawing/2014/main" id="{74F2A0B6-6B12-3A13-0608-4924D74CC7C2}"/>
              </a:ext>
            </a:extLst>
          </p:cNvPr>
          <p:cNvSpPr>
            <a:spLocks noGrp="1"/>
          </p:cNvSpPr>
          <p:nvPr>
            <p:ph type="body" sz="quarter" idx="3"/>
          </p:nvPr>
        </p:nvSpPr>
        <p:spPr/>
        <p:txBody>
          <a:bodyPr/>
          <a:lstStyle/>
          <a:p>
            <a:r>
              <a:rPr lang="en-GB" dirty="0"/>
              <a:t>ICESCR</a:t>
            </a:r>
            <a:endParaRPr lang="en-PH" dirty="0"/>
          </a:p>
        </p:txBody>
      </p:sp>
      <p:sp>
        <p:nvSpPr>
          <p:cNvPr id="6" name="Content Placeholder 5">
            <a:extLst>
              <a:ext uri="{FF2B5EF4-FFF2-40B4-BE49-F238E27FC236}">
                <a16:creationId xmlns:a16="http://schemas.microsoft.com/office/drawing/2014/main" id="{98C7F447-EAAB-9D90-5AE7-D78D1B9C03C9}"/>
              </a:ext>
            </a:extLst>
          </p:cNvPr>
          <p:cNvSpPr>
            <a:spLocks noGrp="1"/>
          </p:cNvSpPr>
          <p:nvPr>
            <p:ph sz="quarter" idx="4"/>
          </p:nvPr>
        </p:nvSpPr>
        <p:spPr/>
        <p:txBody>
          <a:bodyPr>
            <a:normAutofit fontScale="92500" lnSpcReduction="20000"/>
          </a:bodyPr>
          <a:lstStyle/>
          <a:p>
            <a:pPr marL="0" indent="0">
              <a:buNone/>
            </a:pPr>
            <a:r>
              <a:rPr lang="en-GB" dirty="0"/>
              <a:t>General Principle</a:t>
            </a:r>
          </a:p>
          <a:p>
            <a:pPr>
              <a:buFont typeface="Wingdings" panose="05000000000000000000" pitchFamily="2" charset="2"/>
              <a:buChar char="Ø"/>
            </a:pPr>
            <a:r>
              <a:rPr lang="en-GB" dirty="0"/>
              <a:t>Progressive realisation</a:t>
            </a:r>
          </a:p>
          <a:p>
            <a:pPr>
              <a:buFont typeface="Wingdings" panose="05000000000000000000" pitchFamily="2" charset="2"/>
              <a:buChar char="Ø"/>
            </a:pPr>
            <a:r>
              <a:rPr lang="en-GB" dirty="0"/>
              <a:t>Non-discrimination</a:t>
            </a:r>
          </a:p>
          <a:p>
            <a:pPr>
              <a:buFont typeface="Wingdings" panose="05000000000000000000" pitchFamily="2" charset="2"/>
              <a:buChar char="Ø"/>
            </a:pPr>
            <a:r>
              <a:rPr lang="en-GB" dirty="0"/>
              <a:t>Equal rights for men and women</a:t>
            </a:r>
          </a:p>
          <a:p>
            <a:endParaRPr lang="en-GB" dirty="0"/>
          </a:p>
          <a:p>
            <a:r>
              <a:rPr lang="en-GB" dirty="0"/>
              <a:t>Self Determination</a:t>
            </a:r>
          </a:p>
          <a:p>
            <a:r>
              <a:rPr lang="en-GB" dirty="0"/>
              <a:t>Right to work</a:t>
            </a:r>
          </a:p>
          <a:p>
            <a:r>
              <a:rPr lang="en-GB" dirty="0"/>
              <a:t>Right to just and favourable conditions of work</a:t>
            </a:r>
          </a:p>
          <a:p>
            <a:r>
              <a:rPr lang="en-GB" dirty="0"/>
              <a:t>Right to form and join trade unions</a:t>
            </a:r>
          </a:p>
          <a:p>
            <a:r>
              <a:rPr lang="en-GB" dirty="0"/>
              <a:t>Right to social security</a:t>
            </a:r>
          </a:p>
          <a:p>
            <a:endParaRPr lang="en-PH" dirty="0"/>
          </a:p>
        </p:txBody>
      </p:sp>
    </p:spTree>
    <p:extLst>
      <p:ext uri="{BB962C8B-B14F-4D97-AF65-F5344CB8AC3E}">
        <p14:creationId xmlns:p14="http://schemas.microsoft.com/office/powerpoint/2010/main" val="3314253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D71-C58F-D1DC-24D1-B4334F530EE0}"/>
              </a:ext>
            </a:extLst>
          </p:cNvPr>
          <p:cNvSpPr>
            <a:spLocks noGrp="1"/>
          </p:cNvSpPr>
          <p:nvPr>
            <p:ph type="title"/>
          </p:nvPr>
        </p:nvSpPr>
        <p:spPr/>
        <p:txBody>
          <a:bodyPr/>
          <a:lstStyle/>
          <a:p>
            <a:r>
              <a:rPr lang="en-GB" dirty="0"/>
              <a:t>ICCPR vs ICCESCR Cont.</a:t>
            </a:r>
            <a:endParaRPr lang="en-PH" dirty="0"/>
          </a:p>
        </p:txBody>
      </p:sp>
      <p:sp>
        <p:nvSpPr>
          <p:cNvPr id="3" name="Text Placeholder 2">
            <a:extLst>
              <a:ext uri="{FF2B5EF4-FFF2-40B4-BE49-F238E27FC236}">
                <a16:creationId xmlns:a16="http://schemas.microsoft.com/office/drawing/2014/main" id="{7841940B-280D-0BD2-2C15-736469B955DF}"/>
              </a:ext>
            </a:extLst>
          </p:cNvPr>
          <p:cNvSpPr>
            <a:spLocks noGrp="1"/>
          </p:cNvSpPr>
          <p:nvPr>
            <p:ph type="body" idx="1"/>
          </p:nvPr>
        </p:nvSpPr>
        <p:spPr/>
        <p:txBody>
          <a:bodyPr/>
          <a:lstStyle/>
          <a:p>
            <a:r>
              <a:rPr lang="en-GB" dirty="0"/>
              <a:t>ICCPR</a:t>
            </a:r>
            <a:endParaRPr lang="en-PH" dirty="0"/>
          </a:p>
        </p:txBody>
      </p:sp>
      <p:sp>
        <p:nvSpPr>
          <p:cNvPr id="4" name="Content Placeholder 3">
            <a:extLst>
              <a:ext uri="{FF2B5EF4-FFF2-40B4-BE49-F238E27FC236}">
                <a16:creationId xmlns:a16="http://schemas.microsoft.com/office/drawing/2014/main" id="{EAE94C07-120F-8D28-4957-A1EA901DF645}"/>
              </a:ext>
            </a:extLst>
          </p:cNvPr>
          <p:cNvSpPr>
            <a:spLocks noGrp="1"/>
          </p:cNvSpPr>
          <p:nvPr>
            <p:ph sz="half" idx="2"/>
          </p:nvPr>
        </p:nvSpPr>
        <p:spPr/>
        <p:txBody>
          <a:bodyPr/>
          <a:lstStyle/>
          <a:p>
            <a:r>
              <a:rPr lang="en-GB" dirty="0"/>
              <a:t>Rights of assembly and association</a:t>
            </a:r>
          </a:p>
          <a:p>
            <a:r>
              <a:rPr lang="en-GB" dirty="0"/>
              <a:t>Protection of the family and children</a:t>
            </a:r>
          </a:p>
          <a:p>
            <a:r>
              <a:rPr lang="en-GB" dirty="0"/>
              <a:t>Non-discrimination and equality</a:t>
            </a:r>
          </a:p>
          <a:p>
            <a:r>
              <a:rPr lang="en-GB" dirty="0"/>
              <a:t>Political Participation</a:t>
            </a:r>
          </a:p>
          <a:p>
            <a:r>
              <a:rPr lang="en-GB" dirty="0"/>
              <a:t>Minority rights</a:t>
            </a:r>
            <a:endParaRPr lang="en-PH" dirty="0"/>
          </a:p>
        </p:txBody>
      </p:sp>
      <p:sp>
        <p:nvSpPr>
          <p:cNvPr id="5" name="Text Placeholder 4">
            <a:extLst>
              <a:ext uri="{FF2B5EF4-FFF2-40B4-BE49-F238E27FC236}">
                <a16:creationId xmlns:a16="http://schemas.microsoft.com/office/drawing/2014/main" id="{DA1102CE-2949-EC92-E3B7-49771EA340F0}"/>
              </a:ext>
            </a:extLst>
          </p:cNvPr>
          <p:cNvSpPr>
            <a:spLocks noGrp="1"/>
          </p:cNvSpPr>
          <p:nvPr>
            <p:ph type="body" sz="quarter" idx="3"/>
          </p:nvPr>
        </p:nvSpPr>
        <p:spPr/>
        <p:txBody>
          <a:bodyPr/>
          <a:lstStyle/>
          <a:p>
            <a:r>
              <a:rPr lang="en-GB" dirty="0"/>
              <a:t>ICESCR</a:t>
            </a:r>
            <a:endParaRPr lang="en-PH" dirty="0"/>
          </a:p>
        </p:txBody>
      </p:sp>
      <p:sp>
        <p:nvSpPr>
          <p:cNvPr id="6" name="Content Placeholder 5">
            <a:extLst>
              <a:ext uri="{FF2B5EF4-FFF2-40B4-BE49-F238E27FC236}">
                <a16:creationId xmlns:a16="http://schemas.microsoft.com/office/drawing/2014/main" id="{184A8212-4877-B3A4-F9FF-6D49E1DD2FE3}"/>
              </a:ext>
            </a:extLst>
          </p:cNvPr>
          <p:cNvSpPr>
            <a:spLocks noGrp="1"/>
          </p:cNvSpPr>
          <p:nvPr>
            <p:ph sz="quarter" idx="4"/>
          </p:nvPr>
        </p:nvSpPr>
        <p:spPr/>
        <p:txBody>
          <a:bodyPr/>
          <a:lstStyle/>
          <a:p>
            <a:r>
              <a:rPr lang="en-GB" dirty="0"/>
              <a:t>Protection of family, mothers and children</a:t>
            </a:r>
          </a:p>
          <a:p>
            <a:r>
              <a:rPr lang="en-GB" dirty="0"/>
              <a:t>Right to an adequate standard of living</a:t>
            </a:r>
          </a:p>
          <a:p>
            <a:r>
              <a:rPr lang="en-GB" dirty="0"/>
              <a:t>Right to health</a:t>
            </a:r>
          </a:p>
          <a:p>
            <a:r>
              <a:rPr lang="en-GB" dirty="0"/>
              <a:t>Right to education</a:t>
            </a:r>
          </a:p>
          <a:p>
            <a:r>
              <a:rPr lang="en-GB" dirty="0"/>
              <a:t>Right to culture</a:t>
            </a:r>
          </a:p>
          <a:p>
            <a:pPr marL="0" indent="0">
              <a:buNone/>
            </a:pPr>
            <a:endParaRPr lang="en-GB" dirty="0"/>
          </a:p>
          <a:p>
            <a:endParaRPr lang="en-PH" dirty="0"/>
          </a:p>
        </p:txBody>
      </p:sp>
    </p:spTree>
    <p:extLst>
      <p:ext uri="{BB962C8B-B14F-4D97-AF65-F5344CB8AC3E}">
        <p14:creationId xmlns:p14="http://schemas.microsoft.com/office/powerpoint/2010/main" val="1700655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9C14-C997-73B6-9A11-0B2C591B3C6D}"/>
              </a:ext>
            </a:extLst>
          </p:cNvPr>
          <p:cNvSpPr>
            <a:spLocks noGrp="1"/>
          </p:cNvSpPr>
          <p:nvPr>
            <p:ph type="title"/>
          </p:nvPr>
        </p:nvSpPr>
        <p:spPr/>
        <p:txBody>
          <a:bodyPr/>
          <a:lstStyle/>
          <a:p>
            <a:r>
              <a:rPr lang="en-GB" dirty="0"/>
              <a:t>Optional Protocols</a:t>
            </a:r>
            <a:br>
              <a:rPr lang="en-GB" dirty="0"/>
            </a:br>
            <a:r>
              <a:rPr lang="en-GB" dirty="0"/>
              <a:t>ICCPR</a:t>
            </a:r>
            <a:endParaRPr lang="en-PH" dirty="0"/>
          </a:p>
        </p:txBody>
      </p:sp>
      <p:sp>
        <p:nvSpPr>
          <p:cNvPr id="3" name="Content Placeholder 2">
            <a:extLst>
              <a:ext uri="{FF2B5EF4-FFF2-40B4-BE49-F238E27FC236}">
                <a16:creationId xmlns:a16="http://schemas.microsoft.com/office/drawing/2014/main" id="{7618B27A-9CCC-569E-AD05-17186E9A9538}"/>
              </a:ext>
            </a:extLst>
          </p:cNvPr>
          <p:cNvSpPr>
            <a:spLocks noGrp="1"/>
          </p:cNvSpPr>
          <p:nvPr>
            <p:ph idx="1"/>
          </p:nvPr>
        </p:nvSpPr>
        <p:spPr>
          <a:xfrm>
            <a:off x="1103312" y="1853248"/>
            <a:ext cx="8946541" cy="4735811"/>
          </a:xfrm>
        </p:spPr>
        <p:txBody>
          <a:bodyPr>
            <a:normAutofit fontScale="92500" lnSpcReduction="10000"/>
          </a:bodyPr>
          <a:lstStyle/>
          <a:p>
            <a:pPr marL="0" indent="0">
              <a:buNone/>
            </a:pPr>
            <a:r>
              <a:rPr lang="en-GB" dirty="0"/>
              <a:t>Optional Protocol 1</a:t>
            </a:r>
          </a:p>
          <a:p>
            <a:pPr marL="0" indent="0">
              <a:buNone/>
            </a:pPr>
            <a:r>
              <a:rPr lang="en-US" dirty="0"/>
              <a:t>The First Optional Protocol, adopted in 1966, establishes a complaint mechanism for individuals.  This allows individuals in a state that has ratified the protocol to submit a written complaint to the UN Human Rights Committee if they believe their rights under the ICCPR have been violated. Before a complaint can be considered, the individual must have exhausted all available domestic legal remedies.</a:t>
            </a:r>
          </a:p>
          <a:p>
            <a:pPr marL="0" indent="0">
              <a:buNone/>
            </a:pPr>
            <a:endParaRPr lang="en-US" dirty="0"/>
          </a:p>
          <a:p>
            <a:pPr marL="0" indent="0">
              <a:buNone/>
            </a:pPr>
            <a:r>
              <a:rPr lang="en-US" dirty="0"/>
              <a:t>Optional Protocol 2</a:t>
            </a:r>
          </a:p>
          <a:p>
            <a:pPr marL="0" indent="0">
              <a:buNone/>
            </a:pPr>
            <a:r>
              <a:rPr lang="en-US" dirty="0"/>
              <a:t>The Second Optional Protocol, adopted in 1989, is aimed at the abolition of the death penalty. By ratifying this protocol, a state commits to taking all necessary measures to abolish capital punishment within its jurisdiction. The only exception allowed is a reservation made at the time of ratification, which permits the use of the death penalty for the "most serious crimes of a military nature committed during wartime." </a:t>
            </a:r>
            <a:endParaRPr lang="en-PH" dirty="0"/>
          </a:p>
        </p:txBody>
      </p:sp>
    </p:spTree>
    <p:extLst>
      <p:ext uri="{BB962C8B-B14F-4D97-AF65-F5344CB8AC3E}">
        <p14:creationId xmlns:p14="http://schemas.microsoft.com/office/powerpoint/2010/main" val="334681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2E9E-102E-46DC-C357-D3B5536F7B88}"/>
              </a:ext>
            </a:extLst>
          </p:cNvPr>
          <p:cNvSpPr>
            <a:spLocks noGrp="1"/>
          </p:cNvSpPr>
          <p:nvPr>
            <p:ph type="title"/>
          </p:nvPr>
        </p:nvSpPr>
        <p:spPr/>
        <p:txBody>
          <a:bodyPr/>
          <a:lstStyle/>
          <a:p>
            <a:r>
              <a:rPr lang="en-GB" dirty="0"/>
              <a:t>Optional Protocols Cont.</a:t>
            </a:r>
            <a:br>
              <a:rPr lang="en-GB" dirty="0"/>
            </a:br>
            <a:r>
              <a:rPr lang="en-GB" dirty="0"/>
              <a:t>ICESCR</a:t>
            </a:r>
            <a:endParaRPr lang="en-PH" dirty="0"/>
          </a:p>
        </p:txBody>
      </p:sp>
      <p:sp>
        <p:nvSpPr>
          <p:cNvPr id="3" name="Content Placeholder 2">
            <a:extLst>
              <a:ext uri="{FF2B5EF4-FFF2-40B4-BE49-F238E27FC236}">
                <a16:creationId xmlns:a16="http://schemas.microsoft.com/office/drawing/2014/main" id="{628DD47C-27D6-D624-1D05-4EFFE0B3CD18}"/>
              </a:ext>
            </a:extLst>
          </p:cNvPr>
          <p:cNvSpPr>
            <a:spLocks noGrp="1"/>
          </p:cNvSpPr>
          <p:nvPr>
            <p:ph idx="1"/>
          </p:nvPr>
        </p:nvSpPr>
        <p:spPr/>
        <p:txBody>
          <a:bodyPr/>
          <a:lstStyle/>
          <a:p>
            <a:pPr marL="0" indent="0">
              <a:buNone/>
            </a:pPr>
            <a:r>
              <a:rPr lang="en-GB" dirty="0"/>
              <a:t>Optional Protocol 1</a:t>
            </a:r>
          </a:p>
          <a:p>
            <a:pPr marL="0" indent="0">
              <a:buNone/>
            </a:pPr>
            <a:r>
              <a:rPr lang="en-US" dirty="0"/>
              <a:t>It establishes an individual complaints mechanism for the ICESCR. This gives individuals or groups in a state that has ratified the Optional Protocol the ability to submit complaints to the Committee on Economic, Social and Cultural Rights (CESCR), alleging that their rights under the ICESCR have been violated by that state.</a:t>
            </a:r>
            <a:endParaRPr lang="en-PH" dirty="0"/>
          </a:p>
        </p:txBody>
      </p:sp>
    </p:spTree>
    <p:extLst>
      <p:ext uri="{BB962C8B-B14F-4D97-AF65-F5344CB8AC3E}">
        <p14:creationId xmlns:p14="http://schemas.microsoft.com/office/powerpoint/2010/main" val="1765566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E914-AFBF-762E-07A1-A76BC3954578}"/>
              </a:ext>
            </a:extLst>
          </p:cNvPr>
          <p:cNvSpPr>
            <a:spLocks noGrp="1"/>
          </p:cNvSpPr>
          <p:nvPr>
            <p:ph type="title"/>
          </p:nvPr>
        </p:nvSpPr>
        <p:spPr/>
        <p:txBody>
          <a:bodyPr/>
          <a:lstStyle/>
          <a:p>
            <a:r>
              <a:rPr lang="en-GB" dirty="0"/>
              <a:t>Monitoring Bodies</a:t>
            </a:r>
            <a:endParaRPr lang="en-PH" dirty="0"/>
          </a:p>
        </p:txBody>
      </p:sp>
      <p:sp>
        <p:nvSpPr>
          <p:cNvPr id="3" name="Content Placeholder 2">
            <a:extLst>
              <a:ext uri="{FF2B5EF4-FFF2-40B4-BE49-F238E27FC236}">
                <a16:creationId xmlns:a16="http://schemas.microsoft.com/office/drawing/2014/main" id="{3ED9E770-F720-B248-0F13-402E5A341686}"/>
              </a:ext>
            </a:extLst>
          </p:cNvPr>
          <p:cNvSpPr>
            <a:spLocks noGrp="1"/>
          </p:cNvSpPr>
          <p:nvPr>
            <p:ph idx="1"/>
          </p:nvPr>
        </p:nvSpPr>
        <p:spPr/>
        <p:txBody>
          <a:bodyPr>
            <a:normAutofit/>
          </a:bodyPr>
          <a:lstStyle/>
          <a:p>
            <a:pPr marL="0" indent="0">
              <a:buNone/>
            </a:pPr>
            <a:r>
              <a:rPr lang="en-GB" sz="3600" dirty="0"/>
              <a:t>ICCPR – Human Rights Committee</a:t>
            </a:r>
          </a:p>
          <a:p>
            <a:pPr marL="0" indent="0">
              <a:buNone/>
            </a:pPr>
            <a:endParaRPr lang="en-GB" sz="3600" dirty="0"/>
          </a:p>
          <a:p>
            <a:pPr marL="0" indent="0">
              <a:buNone/>
            </a:pPr>
            <a:endParaRPr lang="en-GB" sz="3600" dirty="0"/>
          </a:p>
          <a:p>
            <a:pPr marL="0" indent="0">
              <a:buNone/>
            </a:pPr>
            <a:r>
              <a:rPr lang="en-GB" sz="3600" dirty="0"/>
              <a:t>ICESCR	-  Committee on Economic, Social and Cultural Rights</a:t>
            </a:r>
            <a:endParaRPr lang="en-PH" sz="3600" dirty="0"/>
          </a:p>
        </p:txBody>
      </p:sp>
    </p:spTree>
    <p:extLst>
      <p:ext uri="{BB962C8B-B14F-4D97-AF65-F5344CB8AC3E}">
        <p14:creationId xmlns:p14="http://schemas.microsoft.com/office/powerpoint/2010/main" val="502187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E81C-6364-70DB-962F-192652B1DE3E}"/>
              </a:ext>
            </a:extLst>
          </p:cNvPr>
          <p:cNvSpPr>
            <a:spLocks noGrp="1"/>
          </p:cNvSpPr>
          <p:nvPr>
            <p:ph type="title"/>
          </p:nvPr>
        </p:nvSpPr>
        <p:spPr/>
        <p:txBody>
          <a:bodyPr/>
          <a:lstStyle/>
          <a:p>
            <a:r>
              <a:rPr lang="en-GB" dirty="0"/>
              <a:t>State Reporting</a:t>
            </a:r>
            <a:endParaRPr lang="en-PH" dirty="0"/>
          </a:p>
        </p:txBody>
      </p:sp>
      <p:sp>
        <p:nvSpPr>
          <p:cNvPr id="3" name="Content Placeholder 2">
            <a:extLst>
              <a:ext uri="{FF2B5EF4-FFF2-40B4-BE49-F238E27FC236}">
                <a16:creationId xmlns:a16="http://schemas.microsoft.com/office/drawing/2014/main" id="{58D8DEB1-25D9-0F70-49E8-571FCE90249B}"/>
              </a:ext>
            </a:extLst>
          </p:cNvPr>
          <p:cNvSpPr>
            <a:spLocks noGrp="1"/>
          </p:cNvSpPr>
          <p:nvPr>
            <p:ph idx="1"/>
          </p:nvPr>
        </p:nvSpPr>
        <p:spPr/>
        <p:txBody>
          <a:bodyPr>
            <a:normAutofit lnSpcReduction="10000"/>
          </a:bodyPr>
          <a:lstStyle/>
          <a:p>
            <a:r>
              <a:rPr lang="en-US" dirty="0"/>
              <a:t>All States Parties are obliged to submit regular, periodic reports to the detailing the measures they have adopted to implement the rights in the Covenant and the progress made.</a:t>
            </a:r>
          </a:p>
          <a:p>
            <a:r>
              <a:rPr lang="en-US" dirty="0"/>
              <a:t>Constructive Dialogue: The Committee reviews the report through a public, "constructive dialogue" with the State Party's representatives.</a:t>
            </a:r>
          </a:p>
          <a:p>
            <a:r>
              <a:rPr lang="en-US" dirty="0"/>
              <a:t>Concluding Observations: Following the review, the HRC issues Concluding Observations, which contain both positive aspects and expressions of concern, along with specific, authoritative, but non-binding recommendations for the State to improve its compliance.</a:t>
            </a:r>
          </a:p>
          <a:p>
            <a:r>
              <a:rPr lang="en-US" dirty="0"/>
              <a:t>Shadow Reports: Non-Governmental Organizations (NGOs) and civil society groups play a crucial role by submitting "shadow reports" to the Committees, providing an alternative perspective on the State's compliance.</a:t>
            </a:r>
            <a:endParaRPr lang="en-PH" dirty="0"/>
          </a:p>
        </p:txBody>
      </p:sp>
    </p:spTree>
    <p:extLst>
      <p:ext uri="{BB962C8B-B14F-4D97-AF65-F5344CB8AC3E}">
        <p14:creationId xmlns:p14="http://schemas.microsoft.com/office/powerpoint/2010/main" val="1933357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E974-8D9E-A299-AC79-54F8F7C3E1D3}"/>
              </a:ext>
            </a:extLst>
          </p:cNvPr>
          <p:cNvSpPr>
            <a:spLocks noGrp="1"/>
          </p:cNvSpPr>
          <p:nvPr>
            <p:ph type="title"/>
          </p:nvPr>
        </p:nvSpPr>
        <p:spPr/>
        <p:txBody>
          <a:bodyPr/>
          <a:lstStyle/>
          <a:p>
            <a:r>
              <a:rPr lang="en-GB" dirty="0"/>
              <a:t>Other Mechanisms</a:t>
            </a:r>
            <a:endParaRPr lang="en-PH" dirty="0"/>
          </a:p>
        </p:txBody>
      </p:sp>
      <p:sp>
        <p:nvSpPr>
          <p:cNvPr id="3" name="Content Placeholder 2">
            <a:extLst>
              <a:ext uri="{FF2B5EF4-FFF2-40B4-BE49-F238E27FC236}">
                <a16:creationId xmlns:a16="http://schemas.microsoft.com/office/drawing/2014/main" id="{E5924062-BCDB-C065-BD3F-AA7220E0F7BF}"/>
              </a:ext>
            </a:extLst>
          </p:cNvPr>
          <p:cNvSpPr>
            <a:spLocks noGrp="1"/>
          </p:cNvSpPr>
          <p:nvPr>
            <p:ph idx="1"/>
          </p:nvPr>
        </p:nvSpPr>
        <p:spPr/>
        <p:txBody>
          <a:bodyPr/>
          <a:lstStyle/>
          <a:p>
            <a:r>
              <a:rPr lang="en-GB" dirty="0"/>
              <a:t>Individual Complaints - State must have signed the relevant Optional Protocol</a:t>
            </a:r>
          </a:p>
          <a:p>
            <a:r>
              <a:rPr lang="en-GB" dirty="0"/>
              <a:t>Inter State Complaints – rarely used in practice</a:t>
            </a:r>
          </a:p>
          <a:p>
            <a:r>
              <a:rPr lang="en-GB" dirty="0"/>
              <a:t>General Comments - </a:t>
            </a:r>
            <a:r>
              <a:rPr lang="en-US" dirty="0"/>
              <a:t>provide authoritative interpretations of the provisions of the Covenants, clarifying the scope of States Parties' obligations under the treaty. These guide both the States and the Committee in their work</a:t>
            </a:r>
            <a:endParaRPr lang="en-PH" dirty="0"/>
          </a:p>
        </p:txBody>
      </p:sp>
    </p:spTree>
    <p:extLst>
      <p:ext uri="{BB962C8B-B14F-4D97-AF65-F5344CB8AC3E}">
        <p14:creationId xmlns:p14="http://schemas.microsoft.com/office/powerpoint/2010/main" val="2106862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9C08-7DB8-A08F-D2CD-4CEB4AFED080}"/>
              </a:ext>
            </a:extLst>
          </p:cNvPr>
          <p:cNvSpPr>
            <a:spLocks noGrp="1"/>
          </p:cNvSpPr>
          <p:nvPr>
            <p:ph type="title"/>
          </p:nvPr>
        </p:nvSpPr>
        <p:spPr/>
        <p:txBody>
          <a:bodyPr/>
          <a:lstStyle/>
          <a:p>
            <a:r>
              <a:rPr lang="en-GB" dirty="0"/>
              <a:t>Human Rights Council vs Human Rights Committee</a:t>
            </a:r>
            <a:endParaRPr lang="en-PH" dirty="0"/>
          </a:p>
        </p:txBody>
      </p:sp>
      <p:graphicFrame>
        <p:nvGraphicFramePr>
          <p:cNvPr id="4" name="Content Placeholder 3">
            <a:extLst>
              <a:ext uri="{FF2B5EF4-FFF2-40B4-BE49-F238E27FC236}">
                <a16:creationId xmlns:a16="http://schemas.microsoft.com/office/drawing/2014/main" id="{02581547-D533-AF0B-C925-A5F414FF255C}"/>
              </a:ext>
            </a:extLst>
          </p:cNvPr>
          <p:cNvGraphicFramePr>
            <a:graphicFrameLocks noGrp="1"/>
          </p:cNvGraphicFramePr>
          <p:nvPr>
            <p:ph idx="1"/>
            <p:extLst>
              <p:ext uri="{D42A27DB-BD31-4B8C-83A1-F6EECF244321}">
                <p14:modId xmlns:p14="http://schemas.microsoft.com/office/powerpoint/2010/main" val="2132712883"/>
              </p:ext>
            </p:extLst>
          </p:nvPr>
        </p:nvGraphicFramePr>
        <p:xfrm>
          <a:off x="1103313" y="3261535"/>
          <a:ext cx="8947150" cy="1959806"/>
        </p:xfrm>
        <a:graphic>
          <a:graphicData uri="http://schemas.openxmlformats.org/drawingml/2006/table">
            <a:tbl>
              <a:tblPr/>
              <a:tblGrid>
                <a:gridCol w="1335087">
                  <a:extLst>
                    <a:ext uri="{9D8B030D-6E8A-4147-A177-3AD203B41FA5}">
                      <a16:colId xmlns:a16="http://schemas.microsoft.com/office/drawing/2014/main" val="184110112"/>
                    </a:ext>
                  </a:extLst>
                </a:gridCol>
                <a:gridCol w="3657600">
                  <a:extLst>
                    <a:ext uri="{9D8B030D-6E8A-4147-A177-3AD203B41FA5}">
                      <a16:colId xmlns:a16="http://schemas.microsoft.com/office/drawing/2014/main" val="4252783402"/>
                    </a:ext>
                  </a:extLst>
                </a:gridCol>
                <a:gridCol w="3954463">
                  <a:extLst>
                    <a:ext uri="{9D8B030D-6E8A-4147-A177-3AD203B41FA5}">
                      <a16:colId xmlns:a16="http://schemas.microsoft.com/office/drawing/2014/main" val="1841739490"/>
                    </a:ext>
                  </a:extLst>
                </a:gridCol>
              </a:tblGrid>
              <a:tr h="208873">
                <a:tc>
                  <a:txBody>
                    <a:bodyPr/>
                    <a:lstStyle/>
                    <a:p>
                      <a:pPr rtl="0" fontAlgn="b">
                        <a:buNone/>
                      </a:pPr>
                      <a:r>
                        <a:rPr lang="en-PH" sz="1200" dirty="0">
                          <a:effectLst/>
                        </a:rPr>
                        <a:t>Feature</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UN Human Rights Council (HRC)</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PH" sz="1200" dirty="0">
                          <a:effectLst/>
                        </a:rPr>
                        <a:t>UN Human Rights Committee</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921090804"/>
                  </a:ext>
                </a:extLst>
              </a:tr>
              <a:tr h="208873">
                <a:tc>
                  <a:txBody>
                    <a:bodyPr/>
                    <a:lstStyle/>
                    <a:p>
                      <a:pPr rtl="0" fontAlgn="b">
                        <a:buNone/>
                      </a:pPr>
                      <a:r>
                        <a:rPr lang="en-PH" sz="1200" dirty="0">
                          <a:effectLst/>
                        </a:rPr>
                        <a:t>Nature</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A political body within the UN system.</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An expert body (a "treaty body").</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76714426"/>
                  </a:ext>
                </a:extLst>
              </a:tr>
              <a:tr h="392274">
                <a:tc>
                  <a:txBody>
                    <a:bodyPr/>
                    <a:lstStyle/>
                    <a:p>
                      <a:pPr rtl="0" fontAlgn="b">
                        <a:buNone/>
                      </a:pPr>
                      <a:r>
                        <a:rPr lang="en-PH" sz="1200" dirty="0">
                          <a:effectLst/>
                        </a:rPr>
                        <a:t>Composition</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Composed of 47 Member States.</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Composed of 18 independent experts.</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599366068"/>
                  </a:ext>
                </a:extLst>
              </a:tr>
              <a:tr h="575674">
                <a:tc>
                  <a:txBody>
                    <a:bodyPr/>
                    <a:lstStyle/>
                    <a:p>
                      <a:pPr rtl="0" fontAlgn="b">
                        <a:buNone/>
                      </a:pPr>
                      <a:r>
                        <a:rPr lang="en-PH" sz="1200" dirty="0">
                          <a:effectLst/>
                        </a:rPr>
                        <a:t>Mandate Source</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Established by a UN General Assembly resolution.</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Established by the International Covenant on Civil and Political Rights (ICCPR).</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35455305"/>
                  </a:ext>
                </a:extLst>
              </a:tr>
              <a:tr h="392274">
                <a:tc>
                  <a:txBody>
                    <a:bodyPr/>
                    <a:lstStyle/>
                    <a:p>
                      <a:pPr rtl="0" fontAlgn="b">
                        <a:buNone/>
                      </a:pPr>
                      <a:r>
                        <a:rPr lang="en-PH" sz="1200" dirty="0">
                          <a:effectLst/>
                        </a:rPr>
                        <a:t>Function</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Promotes human rights globally, addresses violations, and sets up investigative bodies and mandates (e.g., UPR, Special Procedures).</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200" dirty="0">
                          <a:effectLst/>
                        </a:rPr>
                        <a:t>Monitors the implementation of the ICCPR by the States that have ratified the treaty.</a:t>
                      </a:r>
                    </a:p>
                  </a:txBody>
                  <a:tcPr marL="19104" marR="19104" marT="12736" marB="12736"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90025742"/>
                  </a:ext>
                </a:extLst>
              </a:tr>
            </a:tbl>
          </a:graphicData>
        </a:graphic>
      </p:graphicFrame>
    </p:spTree>
    <p:extLst>
      <p:ext uri="{BB962C8B-B14F-4D97-AF65-F5344CB8AC3E}">
        <p14:creationId xmlns:p14="http://schemas.microsoft.com/office/powerpoint/2010/main" val="263008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D276-3043-316D-194D-4F78CE86D4B6}"/>
              </a:ext>
            </a:extLst>
          </p:cNvPr>
          <p:cNvSpPr>
            <a:spLocks noGrp="1"/>
          </p:cNvSpPr>
          <p:nvPr>
            <p:ph type="title"/>
          </p:nvPr>
        </p:nvSpPr>
        <p:spPr/>
        <p:txBody>
          <a:bodyPr/>
          <a:lstStyle/>
          <a:p>
            <a:r>
              <a:rPr lang="en-US" sz="3200" dirty="0"/>
              <a:t>International Convention on the Elimination of All Forms of Racial Discrimination</a:t>
            </a:r>
            <a:endParaRPr lang="en-PH" sz="3200" dirty="0"/>
          </a:p>
        </p:txBody>
      </p:sp>
      <p:sp>
        <p:nvSpPr>
          <p:cNvPr id="3" name="Content Placeholder 2">
            <a:extLst>
              <a:ext uri="{FF2B5EF4-FFF2-40B4-BE49-F238E27FC236}">
                <a16:creationId xmlns:a16="http://schemas.microsoft.com/office/drawing/2014/main" id="{960AB8D6-C4CE-F935-0BA1-6D6015D5EA5C}"/>
              </a:ext>
            </a:extLst>
          </p:cNvPr>
          <p:cNvSpPr>
            <a:spLocks noGrp="1"/>
          </p:cNvSpPr>
          <p:nvPr>
            <p:ph idx="1"/>
          </p:nvPr>
        </p:nvSpPr>
        <p:spPr/>
        <p:txBody>
          <a:bodyPr/>
          <a:lstStyle/>
          <a:p>
            <a:r>
              <a:rPr lang="en-PH" dirty="0"/>
              <a:t>Article 1: Definition of Racial Discrimination</a:t>
            </a:r>
          </a:p>
          <a:p>
            <a:r>
              <a:rPr lang="en-PH" dirty="0"/>
              <a:t>Article 2: General Obligations</a:t>
            </a:r>
          </a:p>
          <a:p>
            <a:pPr lvl="1"/>
            <a:r>
              <a:rPr lang="en-US" dirty="0"/>
              <a:t>Engaging in no act or practice of racial discrimination.</a:t>
            </a:r>
          </a:p>
          <a:p>
            <a:pPr lvl="1"/>
            <a:r>
              <a:rPr lang="en-US" dirty="0"/>
              <a:t>Amending or repealing any laws and regulations that create or perpetuate racial discrimination.</a:t>
            </a:r>
          </a:p>
          <a:p>
            <a:pPr lvl="1"/>
            <a:r>
              <a:rPr lang="en-US" dirty="0"/>
              <a:t>Prohibiting and bringing to an end racial discrimination by any person, group, or organization.</a:t>
            </a:r>
          </a:p>
          <a:p>
            <a:pPr lvl="1"/>
            <a:r>
              <a:rPr lang="en-US" dirty="0"/>
              <a:t>Taking special measures, when warranted, to ensure the adequate development and protection of certain racial groups or individuals.</a:t>
            </a:r>
          </a:p>
          <a:p>
            <a:r>
              <a:rPr lang="en-US" dirty="0"/>
              <a:t>Article 3: Condemnation of Racial Segregation and Apartheid</a:t>
            </a:r>
          </a:p>
          <a:p>
            <a:r>
              <a:rPr lang="en-US" dirty="0"/>
              <a:t>Article 4: Prohibition of Incitement to Racial Discrimination </a:t>
            </a:r>
          </a:p>
          <a:p>
            <a:pPr lvl="1"/>
            <a:endParaRPr lang="en-PH" dirty="0"/>
          </a:p>
        </p:txBody>
      </p:sp>
    </p:spTree>
    <p:extLst>
      <p:ext uri="{BB962C8B-B14F-4D97-AF65-F5344CB8AC3E}">
        <p14:creationId xmlns:p14="http://schemas.microsoft.com/office/powerpoint/2010/main" val="400276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3E27-8A11-D8FD-C552-B3D939ADE372}"/>
              </a:ext>
            </a:extLst>
          </p:cNvPr>
          <p:cNvSpPr>
            <a:spLocks noGrp="1"/>
          </p:cNvSpPr>
          <p:nvPr>
            <p:ph type="title"/>
          </p:nvPr>
        </p:nvSpPr>
        <p:spPr/>
        <p:txBody>
          <a:bodyPr/>
          <a:lstStyle/>
          <a:p>
            <a:r>
              <a:rPr lang="en-GB" dirty="0"/>
              <a:t>Introduction</a:t>
            </a:r>
            <a:endParaRPr lang="en-PH" dirty="0"/>
          </a:p>
        </p:txBody>
      </p:sp>
      <p:sp>
        <p:nvSpPr>
          <p:cNvPr id="3" name="Content Placeholder 2">
            <a:extLst>
              <a:ext uri="{FF2B5EF4-FFF2-40B4-BE49-F238E27FC236}">
                <a16:creationId xmlns:a16="http://schemas.microsoft.com/office/drawing/2014/main" id="{FD8D7CB8-54EB-D262-6D69-7E00D1E7A7AA}"/>
              </a:ext>
            </a:extLst>
          </p:cNvPr>
          <p:cNvSpPr>
            <a:spLocks noGrp="1"/>
          </p:cNvSpPr>
          <p:nvPr>
            <p:ph idx="1"/>
          </p:nvPr>
        </p:nvSpPr>
        <p:spPr/>
        <p:txBody>
          <a:bodyPr/>
          <a:lstStyle/>
          <a:p>
            <a:r>
              <a:rPr lang="en-GB" dirty="0"/>
              <a:t>Please Introduce Yourself</a:t>
            </a:r>
          </a:p>
          <a:p>
            <a:r>
              <a:rPr lang="en-GB" dirty="0"/>
              <a:t>Please tell us one interesting fact about yourself</a:t>
            </a:r>
          </a:p>
          <a:p>
            <a:endParaRPr lang="en-GB" dirty="0"/>
          </a:p>
          <a:p>
            <a:endParaRPr lang="en-GB" dirty="0"/>
          </a:p>
          <a:p>
            <a:r>
              <a:rPr lang="en-GB" dirty="0"/>
              <a:t>Please say what you are expecting to learn from this course</a:t>
            </a:r>
            <a:endParaRPr lang="en-PH" dirty="0"/>
          </a:p>
        </p:txBody>
      </p:sp>
    </p:spTree>
    <p:extLst>
      <p:ext uri="{BB962C8B-B14F-4D97-AF65-F5344CB8AC3E}">
        <p14:creationId xmlns:p14="http://schemas.microsoft.com/office/powerpoint/2010/main" val="3403090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BF57-9070-123F-2485-D1814B620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EDF4B-806B-EED9-E5FA-00418225CC4D}"/>
              </a:ext>
            </a:extLst>
          </p:cNvPr>
          <p:cNvSpPr>
            <a:spLocks noGrp="1"/>
          </p:cNvSpPr>
          <p:nvPr>
            <p:ph type="title"/>
          </p:nvPr>
        </p:nvSpPr>
        <p:spPr/>
        <p:txBody>
          <a:bodyPr/>
          <a:lstStyle/>
          <a:p>
            <a:r>
              <a:rPr lang="en-US" sz="3200" dirty="0"/>
              <a:t>International Convention on the Elimination of All Forms of Racial Discrimination</a:t>
            </a:r>
            <a:endParaRPr lang="en-PH" sz="3200" dirty="0"/>
          </a:p>
        </p:txBody>
      </p:sp>
      <p:sp>
        <p:nvSpPr>
          <p:cNvPr id="3" name="Content Placeholder 2">
            <a:extLst>
              <a:ext uri="{FF2B5EF4-FFF2-40B4-BE49-F238E27FC236}">
                <a16:creationId xmlns:a16="http://schemas.microsoft.com/office/drawing/2014/main" id="{768D23C8-0DB2-63AF-71B7-BA56C28BE91D}"/>
              </a:ext>
            </a:extLst>
          </p:cNvPr>
          <p:cNvSpPr>
            <a:spLocks noGrp="1"/>
          </p:cNvSpPr>
          <p:nvPr>
            <p:ph idx="1"/>
          </p:nvPr>
        </p:nvSpPr>
        <p:spPr/>
        <p:txBody>
          <a:bodyPr/>
          <a:lstStyle/>
          <a:p>
            <a:pPr lvl="1"/>
            <a:r>
              <a:rPr lang="en-US" dirty="0"/>
              <a:t>Article 5: Guarantee of Specific Rights </a:t>
            </a:r>
          </a:p>
          <a:p>
            <a:pPr lvl="1"/>
            <a:r>
              <a:rPr lang="en-US" dirty="0"/>
              <a:t>Article 6: Remedies and Redress </a:t>
            </a:r>
          </a:p>
          <a:p>
            <a:pPr lvl="1"/>
            <a:r>
              <a:rPr lang="en-PH" dirty="0"/>
              <a:t>Article 7: Education and Information </a:t>
            </a:r>
          </a:p>
          <a:p>
            <a:pPr lvl="1"/>
            <a:r>
              <a:rPr lang="en-US" dirty="0"/>
              <a:t>Articles 8-16: The Committee on the Elimination of Racial Discrimination</a:t>
            </a:r>
          </a:p>
          <a:p>
            <a:pPr lvl="2"/>
            <a:r>
              <a:rPr lang="en-US" dirty="0"/>
              <a:t>Reviewing periodic reports submitted by States Parties on the measures they have taken to give effect to the Convention.</a:t>
            </a:r>
          </a:p>
          <a:p>
            <a:pPr lvl="2"/>
            <a:r>
              <a:rPr lang="en-US" dirty="0"/>
              <a:t>Considering communications from individuals or groups who claim to be victims of racial discrimination and have exhausted all domestic remedies, provided the State Party has made a declaration recognizing the competence of the Committee to receive such communications (Article 14).</a:t>
            </a:r>
          </a:p>
          <a:p>
            <a:pPr lvl="2"/>
            <a:r>
              <a:rPr lang="en-US" dirty="0"/>
              <a:t>Considering inter-state complaints.</a:t>
            </a:r>
          </a:p>
          <a:p>
            <a:pPr lvl="2"/>
            <a:endParaRPr lang="en-PH" dirty="0"/>
          </a:p>
        </p:txBody>
      </p:sp>
    </p:spTree>
    <p:extLst>
      <p:ext uri="{BB962C8B-B14F-4D97-AF65-F5344CB8AC3E}">
        <p14:creationId xmlns:p14="http://schemas.microsoft.com/office/powerpoint/2010/main" val="1160209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A4F1-8264-0EFA-54A1-9B4B044A3F42}"/>
              </a:ext>
            </a:extLst>
          </p:cNvPr>
          <p:cNvSpPr>
            <a:spLocks noGrp="1"/>
          </p:cNvSpPr>
          <p:nvPr>
            <p:ph type="title"/>
          </p:nvPr>
        </p:nvSpPr>
        <p:spPr/>
        <p:txBody>
          <a:bodyPr/>
          <a:lstStyle/>
          <a:p>
            <a:r>
              <a:rPr lang="en-US" sz="3200" dirty="0"/>
              <a:t>Convention on the Elimination of All Forms of Discrimination against Women (CEDAW)</a:t>
            </a:r>
            <a:endParaRPr lang="en-PH" sz="3200" dirty="0"/>
          </a:p>
        </p:txBody>
      </p:sp>
      <p:sp>
        <p:nvSpPr>
          <p:cNvPr id="3" name="Content Placeholder 2">
            <a:extLst>
              <a:ext uri="{FF2B5EF4-FFF2-40B4-BE49-F238E27FC236}">
                <a16:creationId xmlns:a16="http://schemas.microsoft.com/office/drawing/2014/main" id="{7B538D8C-E780-B7F6-89F0-16E0C0EC2E8F}"/>
              </a:ext>
            </a:extLst>
          </p:cNvPr>
          <p:cNvSpPr>
            <a:spLocks noGrp="1"/>
          </p:cNvSpPr>
          <p:nvPr>
            <p:ph idx="1"/>
          </p:nvPr>
        </p:nvSpPr>
        <p:spPr/>
        <p:txBody>
          <a:bodyPr/>
          <a:lstStyle/>
          <a:p>
            <a:pPr marL="0" indent="0">
              <a:buNone/>
            </a:pPr>
            <a:r>
              <a:rPr lang="en-US" dirty="0"/>
              <a:t>Part I: Definition and General Obligations (Articles 1-6)</a:t>
            </a:r>
          </a:p>
          <a:p>
            <a:r>
              <a:rPr lang="en-US" dirty="0"/>
              <a:t>Article 1: Definition of Discrimination against Women</a:t>
            </a:r>
          </a:p>
          <a:p>
            <a:r>
              <a:rPr lang="en-PH" dirty="0"/>
              <a:t>Article 2: Policy Measures</a:t>
            </a:r>
          </a:p>
          <a:p>
            <a:r>
              <a:rPr lang="en-US" dirty="0"/>
              <a:t>Article 3: Guarantee of Basic Human Rights</a:t>
            </a:r>
          </a:p>
          <a:p>
            <a:r>
              <a:rPr lang="en-US" dirty="0"/>
              <a:t>Article 4: Temporary Special Measures</a:t>
            </a:r>
          </a:p>
          <a:p>
            <a:r>
              <a:rPr lang="en-US" dirty="0"/>
              <a:t>Article 5: Sex Roles and Stereotyping</a:t>
            </a:r>
          </a:p>
          <a:p>
            <a:r>
              <a:rPr lang="en-US" dirty="0"/>
              <a:t>Article 6: Trafficking and Prostitution</a:t>
            </a:r>
          </a:p>
          <a:p>
            <a:endParaRPr lang="en-PH" dirty="0"/>
          </a:p>
        </p:txBody>
      </p:sp>
    </p:spTree>
    <p:extLst>
      <p:ext uri="{BB962C8B-B14F-4D97-AF65-F5344CB8AC3E}">
        <p14:creationId xmlns:p14="http://schemas.microsoft.com/office/powerpoint/2010/main" val="16825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0FBC3-1376-AFFA-3F94-A6945048B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8EEBE-F1F9-79B7-6E63-F3ECFB8426F2}"/>
              </a:ext>
            </a:extLst>
          </p:cNvPr>
          <p:cNvSpPr>
            <a:spLocks noGrp="1"/>
          </p:cNvSpPr>
          <p:nvPr>
            <p:ph type="title"/>
          </p:nvPr>
        </p:nvSpPr>
        <p:spPr/>
        <p:txBody>
          <a:bodyPr/>
          <a:lstStyle/>
          <a:p>
            <a:r>
              <a:rPr lang="en-US" sz="3200" dirty="0"/>
              <a:t>Convention on the Elimination of All Forms of Discrimination against Women (CEDAW)</a:t>
            </a:r>
            <a:endParaRPr lang="en-PH" sz="3200" dirty="0"/>
          </a:p>
        </p:txBody>
      </p:sp>
      <p:sp>
        <p:nvSpPr>
          <p:cNvPr id="3" name="Content Placeholder 2">
            <a:extLst>
              <a:ext uri="{FF2B5EF4-FFF2-40B4-BE49-F238E27FC236}">
                <a16:creationId xmlns:a16="http://schemas.microsoft.com/office/drawing/2014/main" id="{23C949AF-D6CB-DF92-E4F1-2492105F7AD8}"/>
              </a:ext>
            </a:extLst>
          </p:cNvPr>
          <p:cNvSpPr>
            <a:spLocks noGrp="1"/>
          </p:cNvSpPr>
          <p:nvPr>
            <p:ph idx="1"/>
          </p:nvPr>
        </p:nvSpPr>
        <p:spPr>
          <a:xfrm>
            <a:off x="1103312" y="2052918"/>
            <a:ext cx="8946541" cy="4643717"/>
          </a:xfrm>
        </p:spPr>
        <p:txBody>
          <a:bodyPr>
            <a:normAutofit lnSpcReduction="10000"/>
          </a:bodyPr>
          <a:lstStyle/>
          <a:p>
            <a:pPr marL="0" indent="0">
              <a:buNone/>
            </a:pPr>
            <a:r>
              <a:rPr lang="en-US" dirty="0"/>
              <a:t>Part II: Political and Public Life (Articles 7-9)</a:t>
            </a:r>
          </a:p>
          <a:p>
            <a:r>
              <a:rPr lang="en-US" dirty="0"/>
              <a:t>Article 7: Political and Public Life</a:t>
            </a:r>
          </a:p>
          <a:p>
            <a:r>
              <a:rPr lang="en-PH" dirty="0"/>
              <a:t>Article 8: International Representation</a:t>
            </a:r>
          </a:p>
          <a:p>
            <a:r>
              <a:rPr lang="en-PH" dirty="0"/>
              <a:t>Article 9: Nationality</a:t>
            </a:r>
          </a:p>
          <a:p>
            <a:pPr marL="0" indent="0">
              <a:buNone/>
            </a:pPr>
            <a:endParaRPr lang="en-PH" dirty="0"/>
          </a:p>
          <a:p>
            <a:pPr marL="0" indent="0">
              <a:buNone/>
            </a:pPr>
            <a:r>
              <a:rPr lang="en-US" dirty="0"/>
              <a:t>Part III: Economic and Social Rights (Articles 10-14)</a:t>
            </a:r>
          </a:p>
          <a:p>
            <a:r>
              <a:rPr lang="en-PH" dirty="0"/>
              <a:t>Article 10: Education</a:t>
            </a:r>
          </a:p>
          <a:p>
            <a:r>
              <a:rPr lang="en-PH" dirty="0"/>
              <a:t>Article 11: Employment</a:t>
            </a:r>
          </a:p>
          <a:p>
            <a:r>
              <a:rPr lang="en-PH" dirty="0"/>
              <a:t>Article 12: Health</a:t>
            </a:r>
          </a:p>
          <a:p>
            <a:r>
              <a:rPr lang="en-US" dirty="0"/>
              <a:t>Article 13: Economic and Social Life</a:t>
            </a:r>
          </a:p>
          <a:p>
            <a:r>
              <a:rPr lang="en-PH" dirty="0"/>
              <a:t>Article 14: Rural Women</a:t>
            </a:r>
          </a:p>
        </p:txBody>
      </p:sp>
    </p:spTree>
    <p:extLst>
      <p:ext uri="{BB962C8B-B14F-4D97-AF65-F5344CB8AC3E}">
        <p14:creationId xmlns:p14="http://schemas.microsoft.com/office/powerpoint/2010/main" val="332339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D7303-45CE-DC7B-CB22-1D573827B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21499-7575-62C8-A278-64A3AEB6D97B}"/>
              </a:ext>
            </a:extLst>
          </p:cNvPr>
          <p:cNvSpPr>
            <a:spLocks noGrp="1"/>
          </p:cNvSpPr>
          <p:nvPr>
            <p:ph type="title"/>
          </p:nvPr>
        </p:nvSpPr>
        <p:spPr/>
        <p:txBody>
          <a:bodyPr/>
          <a:lstStyle/>
          <a:p>
            <a:r>
              <a:rPr lang="en-US" sz="3200" dirty="0"/>
              <a:t>Convention on the Elimination of All Forms of Discrimination against Women (CEDAW)</a:t>
            </a:r>
            <a:endParaRPr lang="en-PH" sz="3200" dirty="0"/>
          </a:p>
        </p:txBody>
      </p:sp>
      <p:sp>
        <p:nvSpPr>
          <p:cNvPr id="3" name="Content Placeholder 2">
            <a:extLst>
              <a:ext uri="{FF2B5EF4-FFF2-40B4-BE49-F238E27FC236}">
                <a16:creationId xmlns:a16="http://schemas.microsoft.com/office/drawing/2014/main" id="{0F0F5733-4383-2DBB-14C4-8376308A4EF8}"/>
              </a:ext>
            </a:extLst>
          </p:cNvPr>
          <p:cNvSpPr>
            <a:spLocks noGrp="1"/>
          </p:cNvSpPr>
          <p:nvPr>
            <p:ph idx="1"/>
          </p:nvPr>
        </p:nvSpPr>
        <p:spPr>
          <a:xfrm>
            <a:off x="1103312" y="2052918"/>
            <a:ext cx="8946541" cy="4643717"/>
          </a:xfrm>
        </p:spPr>
        <p:txBody>
          <a:bodyPr>
            <a:normAutofit/>
          </a:bodyPr>
          <a:lstStyle/>
          <a:p>
            <a:pPr marL="0" indent="0">
              <a:buNone/>
            </a:pPr>
            <a:r>
              <a:rPr lang="en-US" dirty="0"/>
              <a:t>Part IV: Equality before the Law and in Family Life (Articles 15-16)</a:t>
            </a:r>
          </a:p>
          <a:p>
            <a:r>
              <a:rPr lang="en-US" dirty="0"/>
              <a:t>Article 15: Equality before the Law</a:t>
            </a:r>
          </a:p>
          <a:p>
            <a:r>
              <a:rPr lang="en-US" dirty="0"/>
              <a:t>Article 16: Marriage and Family</a:t>
            </a:r>
            <a:endParaRPr lang="en-PH" dirty="0"/>
          </a:p>
          <a:p>
            <a:pPr marL="0" indent="0">
              <a:buNone/>
            </a:pPr>
            <a:endParaRPr lang="en-PH" dirty="0"/>
          </a:p>
          <a:p>
            <a:pPr marL="0" indent="0">
              <a:buNone/>
            </a:pPr>
            <a:r>
              <a:rPr lang="en-US" dirty="0"/>
              <a:t>Part V and VI: Implementation and Administration</a:t>
            </a:r>
            <a:endParaRPr lang="en-PH" dirty="0"/>
          </a:p>
          <a:p>
            <a:r>
              <a:rPr lang="en-US" dirty="0"/>
              <a:t>Articles 17-22: These articles establish the Committee on the Elimination of Discrimination against Women (CEDAW Committee</a:t>
            </a:r>
            <a:r>
              <a:rPr lang="en-PH" dirty="0"/>
              <a:t>)</a:t>
            </a:r>
            <a:endParaRPr lang="en-US" dirty="0"/>
          </a:p>
        </p:txBody>
      </p:sp>
    </p:spTree>
    <p:extLst>
      <p:ext uri="{BB962C8B-B14F-4D97-AF65-F5344CB8AC3E}">
        <p14:creationId xmlns:p14="http://schemas.microsoft.com/office/powerpoint/2010/main" val="1195537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E5EB-4536-A3C5-F978-90F3C62E29CD}"/>
              </a:ext>
            </a:extLst>
          </p:cNvPr>
          <p:cNvSpPr>
            <a:spLocks noGrp="1"/>
          </p:cNvSpPr>
          <p:nvPr>
            <p:ph type="title"/>
          </p:nvPr>
        </p:nvSpPr>
        <p:spPr/>
        <p:txBody>
          <a:bodyPr/>
          <a:lstStyle/>
          <a:p>
            <a:r>
              <a:rPr lang="en-GB" dirty="0"/>
              <a:t>Countries who are not State Parties of CEDAW</a:t>
            </a:r>
            <a:endParaRPr lang="en-PH" dirty="0"/>
          </a:p>
        </p:txBody>
      </p:sp>
      <p:sp>
        <p:nvSpPr>
          <p:cNvPr id="3" name="Content Placeholder 2">
            <a:extLst>
              <a:ext uri="{FF2B5EF4-FFF2-40B4-BE49-F238E27FC236}">
                <a16:creationId xmlns:a16="http://schemas.microsoft.com/office/drawing/2014/main" id="{CACCCC24-DDF4-B886-3BCD-FB438DA3B4C9}"/>
              </a:ext>
            </a:extLst>
          </p:cNvPr>
          <p:cNvSpPr>
            <a:spLocks noGrp="1"/>
          </p:cNvSpPr>
          <p:nvPr>
            <p:ph idx="1"/>
          </p:nvPr>
        </p:nvSpPr>
        <p:spPr/>
        <p:txBody>
          <a:bodyPr>
            <a:normAutofit lnSpcReduction="10000"/>
          </a:bodyPr>
          <a:lstStyle/>
          <a:p>
            <a:r>
              <a:rPr lang="en-US" dirty="0"/>
              <a:t>Holy See (Vatican City)</a:t>
            </a:r>
          </a:p>
          <a:p>
            <a:r>
              <a:rPr lang="en-US" dirty="0"/>
              <a:t>Iran (Islamic Republic of)</a:t>
            </a:r>
          </a:p>
          <a:p>
            <a:r>
              <a:rPr lang="en-US" dirty="0"/>
              <a:t>Somalia</a:t>
            </a:r>
          </a:p>
          <a:p>
            <a:r>
              <a:rPr lang="en-US" dirty="0"/>
              <a:t>Sudan</a:t>
            </a:r>
          </a:p>
          <a:p>
            <a:r>
              <a:rPr lang="en-US" dirty="0"/>
              <a:t>Tonga</a:t>
            </a:r>
          </a:p>
          <a:p>
            <a:pPr marL="0" indent="0">
              <a:buNone/>
            </a:pPr>
            <a:r>
              <a:rPr lang="en-PH" dirty="0"/>
              <a:t>Have Signed but not Ratified </a:t>
            </a:r>
          </a:p>
          <a:p>
            <a:r>
              <a:rPr lang="en-PH" dirty="0"/>
              <a:t>USA</a:t>
            </a:r>
          </a:p>
          <a:p>
            <a:r>
              <a:rPr lang="en-PH" dirty="0"/>
              <a:t>Palau</a:t>
            </a:r>
          </a:p>
          <a:p>
            <a:endParaRPr lang="en-US" dirty="0"/>
          </a:p>
          <a:p>
            <a:pPr marL="0" indent="0">
              <a:buNone/>
            </a:pPr>
            <a:r>
              <a:rPr lang="en-US" dirty="0"/>
              <a:t>However approximately 50 countries have ratified with Reservations</a:t>
            </a:r>
            <a:endParaRPr lang="en-PH" dirty="0"/>
          </a:p>
        </p:txBody>
      </p:sp>
    </p:spTree>
    <p:extLst>
      <p:ext uri="{BB962C8B-B14F-4D97-AF65-F5344CB8AC3E}">
        <p14:creationId xmlns:p14="http://schemas.microsoft.com/office/powerpoint/2010/main" val="110846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D1C0-9496-674B-2011-9F7A35A9B514}"/>
              </a:ext>
            </a:extLst>
          </p:cNvPr>
          <p:cNvSpPr>
            <a:spLocks noGrp="1"/>
          </p:cNvSpPr>
          <p:nvPr>
            <p:ph type="title"/>
          </p:nvPr>
        </p:nvSpPr>
        <p:spPr/>
        <p:txBody>
          <a:bodyPr/>
          <a:lstStyle/>
          <a:p>
            <a:r>
              <a:rPr lang="en-US" sz="2800" dirty="0"/>
              <a:t>Convention against Torture and Other Cruel, Inhuman or Degrading Treatment or Punishment (CAT)</a:t>
            </a:r>
            <a:endParaRPr lang="en-PH" sz="2800" dirty="0"/>
          </a:p>
        </p:txBody>
      </p:sp>
      <p:sp>
        <p:nvSpPr>
          <p:cNvPr id="3" name="Content Placeholder 2">
            <a:extLst>
              <a:ext uri="{FF2B5EF4-FFF2-40B4-BE49-F238E27FC236}">
                <a16:creationId xmlns:a16="http://schemas.microsoft.com/office/drawing/2014/main" id="{0CBDD3CC-6CCA-04E6-CCF5-F433D5516D16}"/>
              </a:ext>
            </a:extLst>
          </p:cNvPr>
          <p:cNvSpPr>
            <a:spLocks noGrp="1"/>
          </p:cNvSpPr>
          <p:nvPr>
            <p:ph idx="1"/>
          </p:nvPr>
        </p:nvSpPr>
        <p:spPr>
          <a:xfrm>
            <a:off x="1103312" y="2052918"/>
            <a:ext cx="8946541" cy="4527176"/>
          </a:xfrm>
        </p:spPr>
        <p:txBody>
          <a:bodyPr>
            <a:normAutofit/>
          </a:bodyPr>
          <a:lstStyle/>
          <a:p>
            <a:r>
              <a:rPr lang="en-US" dirty="0"/>
              <a:t>Article 1: Definition of Torture</a:t>
            </a:r>
          </a:p>
          <a:p>
            <a:r>
              <a:rPr lang="en-US" dirty="0"/>
              <a:t>Article 2: Prohibition of Torture</a:t>
            </a:r>
          </a:p>
          <a:p>
            <a:r>
              <a:rPr lang="en-PH" dirty="0"/>
              <a:t>Article 3: Non-refoulement</a:t>
            </a:r>
          </a:p>
          <a:p>
            <a:r>
              <a:rPr lang="en-US" dirty="0"/>
              <a:t>Article 4: Criminalization of Torture</a:t>
            </a:r>
          </a:p>
          <a:p>
            <a:r>
              <a:rPr lang="en-PH" dirty="0"/>
              <a:t>Articles 5-9: Jurisdiction and Extradition</a:t>
            </a:r>
          </a:p>
          <a:p>
            <a:r>
              <a:rPr lang="en-US" dirty="0"/>
              <a:t>Articles 10-11: Training and Prevention</a:t>
            </a:r>
          </a:p>
          <a:p>
            <a:r>
              <a:rPr lang="en-PH" dirty="0"/>
              <a:t>Articles 12-13: Investigation and Complaint</a:t>
            </a:r>
          </a:p>
          <a:p>
            <a:r>
              <a:rPr lang="en-PH" dirty="0"/>
              <a:t>Article 14: Redress and Compensation</a:t>
            </a:r>
          </a:p>
          <a:p>
            <a:r>
              <a:rPr lang="en-US" dirty="0"/>
              <a:t>Article 15: Prohibition of Illegally Obtained Evidence</a:t>
            </a:r>
          </a:p>
          <a:p>
            <a:r>
              <a:rPr lang="en-PH" dirty="0"/>
              <a:t>Article 16: Other Ill-treatment</a:t>
            </a:r>
          </a:p>
          <a:p>
            <a:endParaRPr lang="en-PH" dirty="0"/>
          </a:p>
          <a:p>
            <a:endParaRPr lang="en-PH" dirty="0"/>
          </a:p>
        </p:txBody>
      </p:sp>
    </p:spTree>
    <p:extLst>
      <p:ext uri="{BB962C8B-B14F-4D97-AF65-F5344CB8AC3E}">
        <p14:creationId xmlns:p14="http://schemas.microsoft.com/office/powerpoint/2010/main" val="3271812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98F5F-B941-DF87-7E64-3C059EBFB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69BC0-8EF9-9BCA-7A03-330CD93FFDA3}"/>
              </a:ext>
            </a:extLst>
          </p:cNvPr>
          <p:cNvSpPr>
            <a:spLocks noGrp="1"/>
          </p:cNvSpPr>
          <p:nvPr>
            <p:ph type="title"/>
          </p:nvPr>
        </p:nvSpPr>
        <p:spPr/>
        <p:txBody>
          <a:bodyPr/>
          <a:lstStyle/>
          <a:p>
            <a:r>
              <a:rPr lang="en-PH" sz="2800" dirty="0"/>
              <a:t>Monitoring and Implementation (Articles 17-24)</a:t>
            </a:r>
          </a:p>
        </p:txBody>
      </p:sp>
      <p:sp>
        <p:nvSpPr>
          <p:cNvPr id="3" name="Content Placeholder 2">
            <a:extLst>
              <a:ext uri="{FF2B5EF4-FFF2-40B4-BE49-F238E27FC236}">
                <a16:creationId xmlns:a16="http://schemas.microsoft.com/office/drawing/2014/main" id="{7CF07CD3-9086-4AFC-A8A1-85073ABE2570}"/>
              </a:ext>
            </a:extLst>
          </p:cNvPr>
          <p:cNvSpPr>
            <a:spLocks noGrp="1"/>
          </p:cNvSpPr>
          <p:nvPr>
            <p:ph idx="1"/>
          </p:nvPr>
        </p:nvSpPr>
        <p:spPr>
          <a:xfrm>
            <a:off x="1103312" y="2052918"/>
            <a:ext cx="8946541" cy="4527176"/>
          </a:xfrm>
        </p:spPr>
        <p:txBody>
          <a:bodyPr>
            <a:normAutofit/>
          </a:bodyPr>
          <a:lstStyle/>
          <a:p>
            <a:pPr marL="0" indent="0">
              <a:buNone/>
            </a:pPr>
            <a:endParaRPr lang="en-PH" dirty="0"/>
          </a:p>
          <a:p>
            <a:pPr marL="0" indent="0">
              <a:buNone/>
            </a:pPr>
            <a:r>
              <a:rPr lang="en-US" dirty="0"/>
              <a:t>These articles establish the Committee against Torture (CAT), a body of 10 independent experts responsible for monitoring the implementation of the Convention. The Committee's functions include reviewing periodic reports from State Parties on their compliance, considering individual complaints against States that have accepted this procedure (Article 22), and initiating inquiries into credible allegations of systematic torture (Article 20).</a:t>
            </a:r>
            <a:endParaRPr lang="en-PH" dirty="0"/>
          </a:p>
        </p:txBody>
      </p:sp>
    </p:spTree>
    <p:extLst>
      <p:ext uri="{BB962C8B-B14F-4D97-AF65-F5344CB8AC3E}">
        <p14:creationId xmlns:p14="http://schemas.microsoft.com/office/powerpoint/2010/main" val="966671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F060-5B67-B859-2C09-879282E670EA}"/>
              </a:ext>
            </a:extLst>
          </p:cNvPr>
          <p:cNvSpPr>
            <a:spLocks noGrp="1"/>
          </p:cNvSpPr>
          <p:nvPr>
            <p:ph type="title"/>
          </p:nvPr>
        </p:nvSpPr>
        <p:spPr/>
        <p:txBody>
          <a:bodyPr/>
          <a:lstStyle/>
          <a:p>
            <a:r>
              <a:rPr lang="en-US" dirty="0"/>
              <a:t>Convention on the Rights of the Child (CRC)</a:t>
            </a:r>
            <a:endParaRPr lang="en-PH" dirty="0"/>
          </a:p>
        </p:txBody>
      </p:sp>
      <p:sp>
        <p:nvSpPr>
          <p:cNvPr id="3" name="Content Placeholder 2">
            <a:extLst>
              <a:ext uri="{FF2B5EF4-FFF2-40B4-BE49-F238E27FC236}">
                <a16:creationId xmlns:a16="http://schemas.microsoft.com/office/drawing/2014/main" id="{9A8F7147-66D0-CD25-4AFF-EE23314ADED1}"/>
              </a:ext>
            </a:extLst>
          </p:cNvPr>
          <p:cNvSpPr>
            <a:spLocks noGrp="1"/>
          </p:cNvSpPr>
          <p:nvPr>
            <p:ph idx="1"/>
          </p:nvPr>
        </p:nvSpPr>
        <p:spPr/>
        <p:txBody>
          <a:bodyPr>
            <a:normAutofit lnSpcReduction="10000"/>
          </a:bodyPr>
          <a:lstStyle/>
          <a:p>
            <a:pPr marL="0" indent="0">
              <a:buNone/>
            </a:pPr>
            <a:r>
              <a:rPr lang="en-GB" dirty="0"/>
              <a:t>General Principles</a:t>
            </a:r>
          </a:p>
          <a:p>
            <a:r>
              <a:rPr lang="en-PH" dirty="0"/>
              <a:t>•	Non-Discrimination (Article 2)</a:t>
            </a:r>
          </a:p>
          <a:p>
            <a:r>
              <a:rPr lang="en-US" dirty="0"/>
              <a:t>•	Best Interests of the Child (Article 3)</a:t>
            </a:r>
          </a:p>
          <a:p>
            <a:r>
              <a:rPr lang="en-US" dirty="0"/>
              <a:t>•	The Right to Life, Survival, and Development (Article 6)</a:t>
            </a:r>
          </a:p>
          <a:p>
            <a:r>
              <a:rPr lang="en-US" dirty="0"/>
              <a:t>•	Respect for the Views of the Child (Article 12)</a:t>
            </a:r>
          </a:p>
          <a:p>
            <a:pPr marL="0" indent="0">
              <a:buNone/>
            </a:pPr>
            <a:r>
              <a:rPr lang="en-US" dirty="0"/>
              <a:t>Survival and Development Rights</a:t>
            </a:r>
          </a:p>
          <a:p>
            <a:r>
              <a:rPr lang="en-US" dirty="0"/>
              <a:t>The right to an adequate standard of living (Article 27)</a:t>
            </a:r>
          </a:p>
          <a:p>
            <a:r>
              <a:rPr lang="en-US" dirty="0"/>
              <a:t>The right to healthcare (Article 24)</a:t>
            </a:r>
          </a:p>
          <a:p>
            <a:r>
              <a:rPr lang="en-US" dirty="0"/>
              <a:t>The right to a name and nationality (Article 7)</a:t>
            </a:r>
          </a:p>
          <a:p>
            <a:r>
              <a:rPr lang="en-US" dirty="0"/>
              <a:t>The right to education (Article 28)</a:t>
            </a:r>
          </a:p>
          <a:p>
            <a:endParaRPr lang="en-US" dirty="0"/>
          </a:p>
          <a:p>
            <a:endParaRPr lang="en-US" dirty="0"/>
          </a:p>
          <a:p>
            <a:endParaRPr lang="en-PH" dirty="0"/>
          </a:p>
        </p:txBody>
      </p:sp>
    </p:spTree>
    <p:extLst>
      <p:ext uri="{BB962C8B-B14F-4D97-AF65-F5344CB8AC3E}">
        <p14:creationId xmlns:p14="http://schemas.microsoft.com/office/powerpoint/2010/main" val="336007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03D1-5035-9DAA-1C12-CC5F283AB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D5BF0-C9DC-B80E-8031-BD2FBCF79AF4}"/>
              </a:ext>
            </a:extLst>
          </p:cNvPr>
          <p:cNvSpPr>
            <a:spLocks noGrp="1"/>
          </p:cNvSpPr>
          <p:nvPr>
            <p:ph type="title"/>
          </p:nvPr>
        </p:nvSpPr>
        <p:spPr/>
        <p:txBody>
          <a:bodyPr/>
          <a:lstStyle/>
          <a:p>
            <a:r>
              <a:rPr lang="en-US" dirty="0"/>
              <a:t>Convention on the Rights of the Child (CRC)</a:t>
            </a:r>
            <a:endParaRPr lang="en-PH" dirty="0"/>
          </a:p>
        </p:txBody>
      </p:sp>
      <p:sp>
        <p:nvSpPr>
          <p:cNvPr id="3" name="Content Placeholder 2">
            <a:extLst>
              <a:ext uri="{FF2B5EF4-FFF2-40B4-BE49-F238E27FC236}">
                <a16:creationId xmlns:a16="http://schemas.microsoft.com/office/drawing/2014/main" id="{D98DA630-56B9-A211-2CB8-2DA69965F0D4}"/>
              </a:ext>
            </a:extLst>
          </p:cNvPr>
          <p:cNvSpPr>
            <a:spLocks noGrp="1"/>
          </p:cNvSpPr>
          <p:nvPr>
            <p:ph idx="1"/>
          </p:nvPr>
        </p:nvSpPr>
        <p:spPr/>
        <p:txBody>
          <a:bodyPr>
            <a:normAutofit fontScale="92500" lnSpcReduction="10000"/>
          </a:bodyPr>
          <a:lstStyle/>
          <a:p>
            <a:pPr marL="0" indent="0">
              <a:buNone/>
            </a:pPr>
            <a:r>
              <a:rPr lang="en-GB" dirty="0"/>
              <a:t>Protection Rights</a:t>
            </a:r>
          </a:p>
          <a:p>
            <a:r>
              <a:rPr lang="en-PH" dirty="0"/>
              <a:t>Protection from abuse and neglect (Article 19)</a:t>
            </a:r>
          </a:p>
          <a:p>
            <a:r>
              <a:rPr lang="en-US" dirty="0"/>
              <a:t>Protection from economic and sexual exploitation (Articles 32-36)</a:t>
            </a:r>
          </a:p>
          <a:p>
            <a:r>
              <a:rPr lang="en-US" dirty="0"/>
              <a:t>Protection from armed conflict (Article 38)</a:t>
            </a:r>
          </a:p>
          <a:p>
            <a:r>
              <a:rPr lang="en-US" dirty="0"/>
              <a:t>Protection from torture or cruel, inhuman, or degrading treatment (Article 37)</a:t>
            </a:r>
          </a:p>
          <a:p>
            <a:pPr marL="0" indent="0">
              <a:buNone/>
            </a:pPr>
            <a:r>
              <a:rPr lang="en-US" dirty="0"/>
              <a:t>Participation Rights</a:t>
            </a:r>
          </a:p>
          <a:p>
            <a:r>
              <a:rPr lang="en-US" dirty="0"/>
              <a:t>Freedom of Expression (Article 13)</a:t>
            </a:r>
          </a:p>
          <a:p>
            <a:r>
              <a:rPr lang="en-US" dirty="0"/>
              <a:t>Freedom of thought, conscience, and religion (Article 14)</a:t>
            </a:r>
          </a:p>
          <a:p>
            <a:r>
              <a:rPr lang="en-US" dirty="0"/>
              <a:t>Freedom of association and peaceful assembly (Article 15)</a:t>
            </a:r>
          </a:p>
          <a:p>
            <a:r>
              <a:rPr lang="en-US" dirty="0"/>
              <a:t>The right to access and impart information (Article 17)</a:t>
            </a:r>
          </a:p>
          <a:p>
            <a:endParaRPr lang="en-US" dirty="0"/>
          </a:p>
          <a:p>
            <a:endParaRPr lang="en-US" dirty="0"/>
          </a:p>
          <a:p>
            <a:endParaRPr lang="en-PH" dirty="0"/>
          </a:p>
        </p:txBody>
      </p:sp>
    </p:spTree>
    <p:extLst>
      <p:ext uri="{BB962C8B-B14F-4D97-AF65-F5344CB8AC3E}">
        <p14:creationId xmlns:p14="http://schemas.microsoft.com/office/powerpoint/2010/main" val="2179306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4296-73BA-5F99-E673-D5115B4B020A}"/>
              </a:ext>
            </a:extLst>
          </p:cNvPr>
          <p:cNvSpPr>
            <a:spLocks noGrp="1"/>
          </p:cNvSpPr>
          <p:nvPr>
            <p:ph type="title"/>
          </p:nvPr>
        </p:nvSpPr>
        <p:spPr/>
        <p:txBody>
          <a:bodyPr/>
          <a:lstStyle/>
          <a:p>
            <a:r>
              <a:rPr lang="en-US" sz="3200" dirty="0"/>
              <a:t>International Convention on the Protection of the Rights of All Migrant Workers and Members of Their Families (ICMW) </a:t>
            </a:r>
            <a:endParaRPr lang="en-PH" sz="3200" dirty="0"/>
          </a:p>
        </p:txBody>
      </p:sp>
      <p:sp>
        <p:nvSpPr>
          <p:cNvPr id="3" name="Content Placeholder 2">
            <a:extLst>
              <a:ext uri="{FF2B5EF4-FFF2-40B4-BE49-F238E27FC236}">
                <a16:creationId xmlns:a16="http://schemas.microsoft.com/office/drawing/2014/main" id="{6FDE4B11-657E-A710-689A-EE35678A8E8F}"/>
              </a:ext>
            </a:extLst>
          </p:cNvPr>
          <p:cNvSpPr>
            <a:spLocks noGrp="1"/>
          </p:cNvSpPr>
          <p:nvPr>
            <p:ph idx="1"/>
          </p:nvPr>
        </p:nvSpPr>
        <p:spPr/>
        <p:txBody>
          <a:bodyPr/>
          <a:lstStyle/>
          <a:p>
            <a:pPr marL="0" indent="0">
              <a:buNone/>
            </a:pPr>
            <a:endParaRPr lang="en-US" dirty="0"/>
          </a:p>
          <a:p>
            <a:pPr marL="0" indent="0">
              <a:buNone/>
            </a:pPr>
            <a:r>
              <a:rPr lang="en-US" dirty="0"/>
              <a:t>General Provisions and Fundamental Rights</a:t>
            </a:r>
          </a:p>
          <a:p>
            <a:r>
              <a:rPr lang="en-PH" dirty="0"/>
              <a:t>Non-Discrimination (Article 7)</a:t>
            </a:r>
          </a:p>
          <a:p>
            <a:r>
              <a:rPr lang="en-PH" dirty="0"/>
              <a:t>Civil and Political Rights</a:t>
            </a:r>
          </a:p>
          <a:p>
            <a:r>
              <a:rPr lang="en-PH" dirty="0"/>
              <a:t>Due Process Guarantees</a:t>
            </a:r>
          </a:p>
          <a:p>
            <a:r>
              <a:rPr lang="en-PH" dirty="0"/>
              <a:t>Protection against Exploitation (Article 25)</a:t>
            </a:r>
          </a:p>
          <a:p>
            <a:r>
              <a:rPr lang="en-PH" dirty="0"/>
              <a:t>Family Unity (Article 44)</a:t>
            </a:r>
          </a:p>
        </p:txBody>
      </p:sp>
    </p:spTree>
    <p:extLst>
      <p:ext uri="{BB962C8B-B14F-4D97-AF65-F5344CB8AC3E}">
        <p14:creationId xmlns:p14="http://schemas.microsoft.com/office/powerpoint/2010/main" val="97914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D75D-3201-4C91-7297-823163F701C5}"/>
              </a:ext>
            </a:extLst>
          </p:cNvPr>
          <p:cNvSpPr>
            <a:spLocks noGrp="1"/>
          </p:cNvSpPr>
          <p:nvPr>
            <p:ph type="title"/>
          </p:nvPr>
        </p:nvSpPr>
        <p:spPr/>
        <p:txBody>
          <a:bodyPr/>
          <a:lstStyle/>
          <a:p>
            <a:r>
              <a:rPr lang="en-GB" dirty="0"/>
              <a:t>Course Outline</a:t>
            </a:r>
            <a:endParaRPr lang="en-PH" dirty="0"/>
          </a:p>
        </p:txBody>
      </p:sp>
      <p:sp>
        <p:nvSpPr>
          <p:cNvPr id="3" name="Content Placeholder 2">
            <a:extLst>
              <a:ext uri="{FF2B5EF4-FFF2-40B4-BE49-F238E27FC236}">
                <a16:creationId xmlns:a16="http://schemas.microsoft.com/office/drawing/2014/main" id="{E68814B6-7D5B-756D-A156-5A72BF4461B7}"/>
              </a:ext>
            </a:extLst>
          </p:cNvPr>
          <p:cNvSpPr>
            <a:spLocks noGrp="1"/>
          </p:cNvSpPr>
          <p:nvPr>
            <p:ph idx="1"/>
          </p:nvPr>
        </p:nvSpPr>
        <p:spPr>
          <a:xfrm>
            <a:off x="385482" y="1371600"/>
            <a:ext cx="11573435" cy="5298141"/>
          </a:xfrm>
        </p:spPr>
        <p:txBody>
          <a:bodyPr>
            <a:normAutofit fontScale="92500" lnSpcReduction="10000"/>
          </a:bodyPr>
          <a:lstStyle/>
          <a:p>
            <a:pPr marL="0" indent="0">
              <a:buNone/>
            </a:pPr>
            <a:r>
              <a:rPr lang="en-GB" dirty="0"/>
              <a:t>Day 1</a:t>
            </a:r>
          </a:p>
          <a:p>
            <a:pPr marL="0" indent="0">
              <a:buNone/>
            </a:pPr>
            <a:r>
              <a:rPr lang="en-GB" dirty="0"/>
              <a:t>Morning	Introduction and Expectations</a:t>
            </a:r>
          </a:p>
          <a:p>
            <a:pPr marL="0" indent="0">
              <a:buNone/>
            </a:pPr>
            <a:r>
              <a:rPr lang="en-GB" dirty="0"/>
              <a:t>		What is Human Rights Law and its History</a:t>
            </a:r>
          </a:p>
          <a:p>
            <a:pPr marL="0" indent="0">
              <a:buNone/>
            </a:pPr>
            <a:endParaRPr lang="en-GB" dirty="0"/>
          </a:p>
          <a:p>
            <a:pPr marL="0" indent="0">
              <a:buNone/>
            </a:pPr>
            <a:r>
              <a:rPr lang="en-GB" dirty="0"/>
              <a:t>Afternoon	The Main United Nations Conventions</a:t>
            </a:r>
          </a:p>
          <a:p>
            <a:pPr lvl="6"/>
            <a:r>
              <a:rPr lang="en-GB" dirty="0"/>
              <a:t>Universal Declaration of Human Rights</a:t>
            </a:r>
          </a:p>
          <a:p>
            <a:pPr lvl="6"/>
            <a:r>
              <a:rPr lang="en-US" dirty="0"/>
              <a:t>International Convention on the Elimination of All Forms of Racial Discrimination (ICERD)</a:t>
            </a:r>
          </a:p>
          <a:p>
            <a:pPr lvl="6"/>
            <a:r>
              <a:rPr lang="en-US" dirty="0"/>
              <a:t>International Covenant on Civil and Political Rights (ICCPR)</a:t>
            </a:r>
          </a:p>
          <a:p>
            <a:pPr lvl="6"/>
            <a:r>
              <a:rPr lang="en-US" dirty="0"/>
              <a:t>International Covenant on Economic, Social and Cultural Rights (ICESCR)</a:t>
            </a:r>
          </a:p>
          <a:p>
            <a:pPr lvl="6"/>
            <a:r>
              <a:rPr lang="en-US" dirty="0"/>
              <a:t>Convention on the Elimination of All Forms of Discrimination against Women (CEDAW)</a:t>
            </a:r>
          </a:p>
          <a:p>
            <a:pPr lvl="6"/>
            <a:r>
              <a:rPr lang="en-US" dirty="0"/>
              <a:t>Convention against Torture and Other Cruel, Inhuman or Degrading Treatment or Punishment (CAT)</a:t>
            </a:r>
          </a:p>
          <a:p>
            <a:pPr lvl="6"/>
            <a:r>
              <a:rPr lang="en-US" dirty="0"/>
              <a:t>Convention on the Rights of the Child (CRC)</a:t>
            </a:r>
          </a:p>
          <a:p>
            <a:pPr lvl="6"/>
            <a:r>
              <a:rPr lang="en-US" dirty="0"/>
              <a:t>International Convention on the Protection of the Rights of All Migrant Workers and Members of Their Families (ICMW)</a:t>
            </a:r>
          </a:p>
          <a:p>
            <a:pPr lvl="6"/>
            <a:r>
              <a:rPr lang="en-US" dirty="0"/>
              <a:t>International Convention for the Protection of All Persons from Enforced Disappearance (ICED)</a:t>
            </a:r>
          </a:p>
          <a:p>
            <a:pPr lvl="6"/>
            <a:r>
              <a:rPr lang="en-US" dirty="0"/>
              <a:t>Convention on the Rights of Persons with Disabilities (CRPD)</a:t>
            </a:r>
          </a:p>
          <a:p>
            <a:pPr lvl="6"/>
            <a:endParaRPr lang="en-US" dirty="0"/>
          </a:p>
          <a:p>
            <a:pPr lvl="6"/>
            <a:endParaRPr lang="en-GB" dirty="0"/>
          </a:p>
          <a:p>
            <a:pPr lvl="6"/>
            <a:endParaRPr lang="en-GB" dirty="0"/>
          </a:p>
        </p:txBody>
      </p:sp>
    </p:spTree>
    <p:extLst>
      <p:ext uri="{BB962C8B-B14F-4D97-AF65-F5344CB8AC3E}">
        <p14:creationId xmlns:p14="http://schemas.microsoft.com/office/powerpoint/2010/main" val="2469533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91C4E-1234-9F25-1464-E05B697FA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FFA6A0-6C16-6D59-D211-C030623323F0}"/>
              </a:ext>
            </a:extLst>
          </p:cNvPr>
          <p:cNvSpPr>
            <a:spLocks noGrp="1"/>
          </p:cNvSpPr>
          <p:nvPr>
            <p:ph type="title"/>
          </p:nvPr>
        </p:nvSpPr>
        <p:spPr/>
        <p:txBody>
          <a:bodyPr/>
          <a:lstStyle/>
          <a:p>
            <a:r>
              <a:rPr lang="en-US" sz="3200" dirty="0"/>
              <a:t>International Convention on the Protection of the Rights of All Migrant Workers and Members of Their Families (ICMW) </a:t>
            </a:r>
            <a:endParaRPr lang="en-PH" sz="3200" dirty="0"/>
          </a:p>
        </p:txBody>
      </p:sp>
      <p:sp>
        <p:nvSpPr>
          <p:cNvPr id="3" name="Content Placeholder 2">
            <a:extLst>
              <a:ext uri="{FF2B5EF4-FFF2-40B4-BE49-F238E27FC236}">
                <a16:creationId xmlns:a16="http://schemas.microsoft.com/office/drawing/2014/main" id="{A345F7B0-E840-0BB3-287B-305395FFB948}"/>
              </a:ext>
            </a:extLst>
          </p:cNvPr>
          <p:cNvSpPr>
            <a:spLocks noGrp="1"/>
          </p:cNvSpPr>
          <p:nvPr>
            <p:ph idx="1"/>
          </p:nvPr>
        </p:nvSpPr>
        <p:spPr/>
        <p:txBody>
          <a:bodyPr>
            <a:normAutofit lnSpcReduction="10000"/>
          </a:bodyPr>
          <a:lstStyle/>
          <a:p>
            <a:pPr marL="0" indent="0">
              <a:buNone/>
            </a:pPr>
            <a:r>
              <a:rPr lang="en-US" dirty="0"/>
              <a:t>Rights of Documented or Regular Migrants</a:t>
            </a:r>
          </a:p>
          <a:p>
            <a:r>
              <a:rPr lang="en-US" dirty="0"/>
              <a:t>Freedom of Movement and Residence (Article 39)</a:t>
            </a:r>
            <a:endParaRPr lang="en-PH" dirty="0"/>
          </a:p>
          <a:p>
            <a:r>
              <a:rPr lang="en-PH" dirty="0"/>
              <a:t>Right to Social Security (Article 43)</a:t>
            </a:r>
          </a:p>
          <a:p>
            <a:r>
              <a:rPr lang="en-US" dirty="0"/>
              <a:t>Right to Join Trade Unions (Article 40)</a:t>
            </a:r>
            <a:endParaRPr lang="en-PH" dirty="0"/>
          </a:p>
          <a:p>
            <a:r>
              <a:rPr lang="en-US" dirty="0"/>
              <a:t>Access to Education and Healthcare (Articles 28 &amp; 45)</a:t>
            </a:r>
          </a:p>
          <a:p>
            <a:pPr marL="0" indent="0">
              <a:buNone/>
            </a:pPr>
            <a:endParaRPr lang="en-US" dirty="0"/>
          </a:p>
          <a:p>
            <a:pPr marL="0" indent="0">
              <a:buNone/>
            </a:pPr>
            <a:r>
              <a:rPr lang="en-US" dirty="0"/>
              <a:t>Obligations of the States</a:t>
            </a:r>
          </a:p>
          <a:p>
            <a:r>
              <a:rPr lang="en-PH" dirty="0"/>
              <a:t>Combating Irregular Migration (Article 68)</a:t>
            </a:r>
          </a:p>
          <a:p>
            <a:r>
              <a:rPr lang="en-PH" dirty="0"/>
              <a:t>Facilitating Return (Article 67)</a:t>
            </a:r>
          </a:p>
          <a:p>
            <a:r>
              <a:rPr lang="en-PH" dirty="0"/>
              <a:t>Bilateral and Multilateral Cooperation (Article 83)</a:t>
            </a:r>
          </a:p>
          <a:p>
            <a:endParaRPr lang="en-PH" dirty="0"/>
          </a:p>
          <a:p>
            <a:pPr marL="0" indent="0">
              <a:buNone/>
            </a:pPr>
            <a:endParaRPr lang="en-PH" dirty="0"/>
          </a:p>
        </p:txBody>
      </p:sp>
    </p:spTree>
    <p:extLst>
      <p:ext uri="{BB962C8B-B14F-4D97-AF65-F5344CB8AC3E}">
        <p14:creationId xmlns:p14="http://schemas.microsoft.com/office/powerpoint/2010/main" val="296328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B66D-AF67-8046-389C-45D10158D970}"/>
              </a:ext>
            </a:extLst>
          </p:cNvPr>
          <p:cNvSpPr>
            <a:spLocks noGrp="1"/>
          </p:cNvSpPr>
          <p:nvPr>
            <p:ph type="title"/>
          </p:nvPr>
        </p:nvSpPr>
        <p:spPr/>
        <p:txBody>
          <a:bodyPr/>
          <a:lstStyle/>
          <a:p>
            <a:r>
              <a:rPr lang="en-US" sz="3200" dirty="0"/>
              <a:t>International Convention for the Protection of All Persons from Enforced Disappearance (ICED)</a:t>
            </a:r>
            <a:endParaRPr lang="en-PH" sz="3200" dirty="0"/>
          </a:p>
        </p:txBody>
      </p:sp>
      <p:sp>
        <p:nvSpPr>
          <p:cNvPr id="3" name="Content Placeholder 2">
            <a:extLst>
              <a:ext uri="{FF2B5EF4-FFF2-40B4-BE49-F238E27FC236}">
                <a16:creationId xmlns:a16="http://schemas.microsoft.com/office/drawing/2014/main" id="{F52B7431-8EF7-3628-AE3E-03420C495D25}"/>
              </a:ext>
            </a:extLst>
          </p:cNvPr>
          <p:cNvSpPr>
            <a:spLocks noGrp="1"/>
          </p:cNvSpPr>
          <p:nvPr>
            <p:ph idx="1"/>
          </p:nvPr>
        </p:nvSpPr>
        <p:spPr/>
        <p:txBody>
          <a:bodyPr>
            <a:normAutofit fontScale="92500" lnSpcReduction="10000"/>
          </a:bodyPr>
          <a:lstStyle/>
          <a:p>
            <a:r>
              <a:rPr lang="en-PH" dirty="0"/>
              <a:t>Key Provisions</a:t>
            </a:r>
          </a:p>
          <a:p>
            <a:r>
              <a:rPr lang="en-PH" dirty="0"/>
              <a:t>Definition and Absolute Prohibition (Articles 1-2)</a:t>
            </a:r>
          </a:p>
          <a:p>
            <a:r>
              <a:rPr lang="en-PH" dirty="0"/>
              <a:t>Criminalization (Articles 4-6)</a:t>
            </a:r>
          </a:p>
          <a:p>
            <a:r>
              <a:rPr lang="fr-FR" dirty="0"/>
              <a:t>Jurisdiction and Non-Refoulement (Articles 3, 8-11)</a:t>
            </a:r>
          </a:p>
          <a:p>
            <a:pPr marL="0" indent="0">
              <a:buNone/>
            </a:pPr>
            <a:endParaRPr lang="fr-FR" dirty="0"/>
          </a:p>
          <a:p>
            <a:pPr marL="0" indent="0">
              <a:buNone/>
            </a:pPr>
            <a:r>
              <a:rPr lang="fr-FR" dirty="0"/>
              <a:t>Rights of Victimes and Protections</a:t>
            </a:r>
          </a:p>
          <a:p>
            <a:r>
              <a:rPr lang="en-US" dirty="0"/>
              <a:t>Rights of Victims (Article 24) - Victims have a right to justice, and an enforceable right to reparation, including compensation, restitution, rehabilitation, and guarantees of non-repetition</a:t>
            </a:r>
          </a:p>
          <a:p>
            <a:r>
              <a:rPr lang="en-US" dirty="0"/>
              <a:t>Prevention and Safeguards (Articles 17-21): States must keep a record of everyone detained and where they are detained. Secret detentions are prohibited</a:t>
            </a:r>
            <a:endParaRPr lang="fr-FR" dirty="0"/>
          </a:p>
          <a:p>
            <a:endParaRPr lang="en-PH" dirty="0"/>
          </a:p>
        </p:txBody>
      </p:sp>
    </p:spTree>
    <p:extLst>
      <p:ext uri="{BB962C8B-B14F-4D97-AF65-F5344CB8AC3E}">
        <p14:creationId xmlns:p14="http://schemas.microsoft.com/office/powerpoint/2010/main" val="78869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BEEE7-813F-70A3-E15D-9262747815C7}"/>
              </a:ext>
            </a:extLst>
          </p:cNvPr>
          <p:cNvSpPr>
            <a:spLocks noGrp="1"/>
          </p:cNvSpPr>
          <p:nvPr>
            <p:ph type="title"/>
          </p:nvPr>
        </p:nvSpPr>
        <p:spPr/>
        <p:txBody>
          <a:bodyPr/>
          <a:lstStyle/>
          <a:p>
            <a:r>
              <a:rPr lang="en-US" dirty="0"/>
              <a:t>Convention on the Rights of Persons with Disabilities (CRPD)</a:t>
            </a:r>
            <a:endParaRPr lang="en-PH" dirty="0"/>
          </a:p>
        </p:txBody>
      </p:sp>
      <p:sp>
        <p:nvSpPr>
          <p:cNvPr id="3" name="Content Placeholder 2">
            <a:extLst>
              <a:ext uri="{FF2B5EF4-FFF2-40B4-BE49-F238E27FC236}">
                <a16:creationId xmlns:a16="http://schemas.microsoft.com/office/drawing/2014/main" id="{57642858-6764-0ECD-36A5-E826840CABD7}"/>
              </a:ext>
            </a:extLst>
          </p:cNvPr>
          <p:cNvSpPr>
            <a:spLocks noGrp="1"/>
          </p:cNvSpPr>
          <p:nvPr>
            <p:ph idx="1"/>
          </p:nvPr>
        </p:nvSpPr>
        <p:spPr/>
        <p:txBody>
          <a:bodyPr/>
          <a:lstStyle/>
          <a:p>
            <a:pPr marL="0" indent="0">
              <a:buNone/>
            </a:pPr>
            <a:r>
              <a:rPr lang="en-GB" dirty="0"/>
              <a:t>Foundational Principles</a:t>
            </a:r>
          </a:p>
          <a:p>
            <a:pPr marL="0" indent="0">
              <a:buNone/>
            </a:pPr>
            <a:endParaRPr lang="en-GB" dirty="0"/>
          </a:p>
          <a:p>
            <a:r>
              <a:rPr lang="en-US" dirty="0"/>
              <a:t>Respect for inherent dignity and individual autonomy</a:t>
            </a:r>
          </a:p>
          <a:p>
            <a:r>
              <a:rPr lang="en-PH" dirty="0"/>
              <a:t>Non-discrimination</a:t>
            </a:r>
          </a:p>
          <a:p>
            <a:r>
              <a:rPr lang="en-US" dirty="0"/>
              <a:t>Full and effective participation and inclusion in society</a:t>
            </a:r>
          </a:p>
          <a:p>
            <a:r>
              <a:rPr lang="en-US" dirty="0"/>
              <a:t>Respect for difference and the acceptance of persons with disabilities as part of human diversity</a:t>
            </a:r>
          </a:p>
          <a:p>
            <a:r>
              <a:rPr lang="en-PH" dirty="0"/>
              <a:t>Accessibility</a:t>
            </a:r>
          </a:p>
        </p:txBody>
      </p:sp>
    </p:spTree>
    <p:extLst>
      <p:ext uri="{BB962C8B-B14F-4D97-AF65-F5344CB8AC3E}">
        <p14:creationId xmlns:p14="http://schemas.microsoft.com/office/powerpoint/2010/main" val="2124991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8E00-0D64-F0AF-F6AF-EB8CC2E98731}"/>
              </a:ext>
            </a:extLst>
          </p:cNvPr>
          <p:cNvSpPr>
            <a:spLocks noGrp="1"/>
          </p:cNvSpPr>
          <p:nvPr>
            <p:ph type="title"/>
          </p:nvPr>
        </p:nvSpPr>
        <p:spPr/>
        <p:txBody>
          <a:bodyPr/>
          <a:lstStyle/>
          <a:p>
            <a:r>
              <a:rPr lang="en-GB" dirty="0"/>
              <a:t>Key Substantive Rights</a:t>
            </a:r>
            <a:endParaRPr lang="en-PH" dirty="0"/>
          </a:p>
        </p:txBody>
      </p:sp>
      <p:sp>
        <p:nvSpPr>
          <p:cNvPr id="3" name="Content Placeholder 2">
            <a:extLst>
              <a:ext uri="{FF2B5EF4-FFF2-40B4-BE49-F238E27FC236}">
                <a16:creationId xmlns:a16="http://schemas.microsoft.com/office/drawing/2014/main" id="{5E9658EE-BC21-EFA6-5983-95151D83AFBD}"/>
              </a:ext>
            </a:extLst>
          </p:cNvPr>
          <p:cNvSpPr>
            <a:spLocks noGrp="1"/>
          </p:cNvSpPr>
          <p:nvPr>
            <p:ph idx="1"/>
          </p:nvPr>
        </p:nvSpPr>
        <p:spPr/>
        <p:txBody>
          <a:bodyPr>
            <a:normAutofit fontScale="92500" lnSpcReduction="10000"/>
          </a:bodyPr>
          <a:lstStyle/>
          <a:p>
            <a:r>
              <a:rPr lang="en-US" dirty="0"/>
              <a:t>Equal Recognition Before the Law (Article 12)</a:t>
            </a:r>
          </a:p>
          <a:p>
            <a:r>
              <a:rPr lang="en-US" dirty="0"/>
              <a:t>Right to Live Independently and Be Included in the Community (Article 19)</a:t>
            </a:r>
          </a:p>
          <a:p>
            <a:r>
              <a:rPr lang="en-PH" dirty="0"/>
              <a:t>Education (Article 24):</a:t>
            </a:r>
          </a:p>
          <a:p>
            <a:r>
              <a:rPr lang="en-US" dirty="0"/>
              <a:t>Work and Employment (Article 27)</a:t>
            </a:r>
          </a:p>
          <a:p>
            <a:r>
              <a:rPr lang="en-PH" dirty="0"/>
              <a:t>Health (Article 25)</a:t>
            </a:r>
          </a:p>
          <a:p>
            <a:r>
              <a:rPr lang="en-PH" dirty="0"/>
              <a:t>Accessibility (Article 9)</a:t>
            </a:r>
          </a:p>
          <a:p>
            <a:endParaRPr lang="en-PH" dirty="0"/>
          </a:p>
          <a:p>
            <a:pPr marL="0" indent="0">
              <a:buNone/>
            </a:pPr>
            <a:r>
              <a:rPr lang="en-PH" dirty="0"/>
              <a:t>It is monitored by the Committee On the Rights of Persons with Disabilities.</a:t>
            </a:r>
          </a:p>
          <a:p>
            <a:pPr marL="0" indent="0">
              <a:buNone/>
            </a:pPr>
            <a:endParaRPr lang="en-PH" dirty="0"/>
          </a:p>
          <a:p>
            <a:pPr marL="0" indent="0">
              <a:buNone/>
            </a:pPr>
            <a:r>
              <a:rPr lang="en-PH" dirty="0"/>
              <a:t>Optional Protocol 1 allows for individual complaints</a:t>
            </a:r>
          </a:p>
        </p:txBody>
      </p:sp>
    </p:spTree>
    <p:extLst>
      <p:ext uri="{BB962C8B-B14F-4D97-AF65-F5344CB8AC3E}">
        <p14:creationId xmlns:p14="http://schemas.microsoft.com/office/powerpoint/2010/main" val="3125907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E3763-AA58-0282-881C-E2A3EF74DD23}"/>
              </a:ext>
            </a:extLst>
          </p:cNvPr>
          <p:cNvSpPr>
            <a:spLocks noGrp="1"/>
          </p:cNvSpPr>
          <p:nvPr>
            <p:ph type="title"/>
          </p:nvPr>
        </p:nvSpPr>
        <p:spPr/>
        <p:txBody>
          <a:bodyPr/>
          <a:lstStyle/>
          <a:p>
            <a:r>
              <a:rPr lang="en-GB" dirty="0"/>
              <a:t>Regional Human Rights Agreements</a:t>
            </a:r>
            <a:endParaRPr lang="en-PH" dirty="0"/>
          </a:p>
        </p:txBody>
      </p:sp>
      <p:sp>
        <p:nvSpPr>
          <p:cNvPr id="3" name="Content Placeholder 2">
            <a:extLst>
              <a:ext uri="{FF2B5EF4-FFF2-40B4-BE49-F238E27FC236}">
                <a16:creationId xmlns:a16="http://schemas.microsoft.com/office/drawing/2014/main" id="{3373D119-7B63-C039-90D6-9287FD5854B4}"/>
              </a:ext>
            </a:extLst>
          </p:cNvPr>
          <p:cNvSpPr>
            <a:spLocks noGrp="1"/>
          </p:cNvSpPr>
          <p:nvPr>
            <p:ph idx="1"/>
          </p:nvPr>
        </p:nvSpPr>
        <p:spPr/>
        <p:txBody>
          <a:bodyPr/>
          <a:lstStyle/>
          <a:p>
            <a:r>
              <a:rPr lang="en-US" dirty="0"/>
              <a:t>European Convention on Human Rights (ECHR) - 1950</a:t>
            </a:r>
          </a:p>
          <a:p>
            <a:r>
              <a:rPr lang="en-US" dirty="0"/>
              <a:t>American Convention on Human Rights - 1969</a:t>
            </a:r>
          </a:p>
          <a:p>
            <a:r>
              <a:rPr lang="en-US" dirty="0"/>
              <a:t>African Charter on Human and Peoples' Rights - 1981</a:t>
            </a:r>
          </a:p>
          <a:p>
            <a:r>
              <a:rPr lang="en-US" dirty="0"/>
              <a:t>Arab Charter on Human Rights - 2004</a:t>
            </a:r>
          </a:p>
          <a:p>
            <a:r>
              <a:rPr lang="en-PH" dirty="0"/>
              <a:t>ASEAN Human Rights Declaration - 2012</a:t>
            </a:r>
          </a:p>
        </p:txBody>
      </p:sp>
    </p:spTree>
    <p:extLst>
      <p:ext uri="{BB962C8B-B14F-4D97-AF65-F5344CB8AC3E}">
        <p14:creationId xmlns:p14="http://schemas.microsoft.com/office/powerpoint/2010/main" val="3571820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D29C-7D5D-27A8-A8D8-090C68E4616E}"/>
              </a:ext>
            </a:extLst>
          </p:cNvPr>
          <p:cNvSpPr>
            <a:spLocks noGrp="1"/>
          </p:cNvSpPr>
          <p:nvPr>
            <p:ph type="title"/>
          </p:nvPr>
        </p:nvSpPr>
        <p:spPr/>
        <p:txBody>
          <a:bodyPr/>
          <a:lstStyle/>
          <a:p>
            <a:r>
              <a:rPr lang="en-GB" dirty="0"/>
              <a:t>The Geneva Conventions</a:t>
            </a:r>
            <a:endParaRPr lang="en-PH" dirty="0"/>
          </a:p>
        </p:txBody>
      </p:sp>
      <p:sp>
        <p:nvSpPr>
          <p:cNvPr id="3" name="Text Placeholder 2">
            <a:extLst>
              <a:ext uri="{FF2B5EF4-FFF2-40B4-BE49-F238E27FC236}">
                <a16:creationId xmlns:a16="http://schemas.microsoft.com/office/drawing/2014/main" id="{BE8C2F0C-C0EA-F208-C051-F70E83FE04F0}"/>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151257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D523-0A14-2821-66BB-F156A3EA7B73}"/>
              </a:ext>
            </a:extLst>
          </p:cNvPr>
          <p:cNvSpPr>
            <a:spLocks noGrp="1"/>
          </p:cNvSpPr>
          <p:nvPr>
            <p:ph type="title"/>
          </p:nvPr>
        </p:nvSpPr>
        <p:spPr>
          <a:xfrm>
            <a:off x="1065309" y="656416"/>
            <a:ext cx="8825657" cy="1915647"/>
          </a:xfrm>
        </p:spPr>
        <p:txBody>
          <a:bodyPr/>
          <a:lstStyle/>
          <a:p>
            <a:r>
              <a:rPr lang="en-PH" dirty="0"/>
              <a:t>First Geneva Convention</a:t>
            </a:r>
          </a:p>
        </p:txBody>
      </p:sp>
      <p:sp>
        <p:nvSpPr>
          <p:cNvPr id="3" name="Text Placeholder 2">
            <a:extLst>
              <a:ext uri="{FF2B5EF4-FFF2-40B4-BE49-F238E27FC236}">
                <a16:creationId xmlns:a16="http://schemas.microsoft.com/office/drawing/2014/main" id="{C584AA2C-9905-C9DB-8152-984DD3C41B5B}"/>
              </a:ext>
            </a:extLst>
          </p:cNvPr>
          <p:cNvSpPr>
            <a:spLocks noGrp="1"/>
          </p:cNvSpPr>
          <p:nvPr>
            <p:ph type="body" idx="1"/>
          </p:nvPr>
        </p:nvSpPr>
        <p:spPr>
          <a:xfrm>
            <a:off x="1065309" y="3576110"/>
            <a:ext cx="8825658" cy="860400"/>
          </a:xfrm>
        </p:spPr>
        <p:txBody>
          <a:bodyPr/>
          <a:lstStyle/>
          <a:p>
            <a:r>
              <a:rPr lang="en-US" dirty="0"/>
              <a:t>Geneva Convention for the Amelioration of the Condition of the Wounded and Sick in Armed Forces in the Field</a:t>
            </a:r>
            <a:endParaRPr lang="en-PH" dirty="0"/>
          </a:p>
        </p:txBody>
      </p:sp>
    </p:spTree>
    <p:extLst>
      <p:ext uri="{BB962C8B-B14F-4D97-AF65-F5344CB8AC3E}">
        <p14:creationId xmlns:p14="http://schemas.microsoft.com/office/powerpoint/2010/main" val="3932892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8A40-CE77-4AF0-A3E8-DABFC4B002A8}"/>
              </a:ext>
            </a:extLst>
          </p:cNvPr>
          <p:cNvSpPr>
            <a:spLocks noGrp="1"/>
          </p:cNvSpPr>
          <p:nvPr>
            <p:ph type="title"/>
          </p:nvPr>
        </p:nvSpPr>
        <p:spPr/>
        <p:txBody>
          <a:bodyPr/>
          <a:lstStyle/>
          <a:p>
            <a:r>
              <a:rPr lang="en-GB" dirty="0"/>
              <a:t>Main Clauses</a:t>
            </a:r>
            <a:endParaRPr lang="en-PH" dirty="0"/>
          </a:p>
        </p:txBody>
      </p:sp>
      <p:sp>
        <p:nvSpPr>
          <p:cNvPr id="3" name="Content Placeholder 2">
            <a:extLst>
              <a:ext uri="{FF2B5EF4-FFF2-40B4-BE49-F238E27FC236}">
                <a16:creationId xmlns:a16="http://schemas.microsoft.com/office/drawing/2014/main" id="{496589DB-E259-EA15-CBBD-CF3FC213FA94}"/>
              </a:ext>
            </a:extLst>
          </p:cNvPr>
          <p:cNvSpPr>
            <a:spLocks noGrp="1"/>
          </p:cNvSpPr>
          <p:nvPr>
            <p:ph idx="1"/>
          </p:nvPr>
        </p:nvSpPr>
        <p:spPr>
          <a:xfrm>
            <a:off x="215153" y="2052918"/>
            <a:ext cx="11645153" cy="4195481"/>
          </a:xfrm>
        </p:spPr>
        <p:txBody>
          <a:bodyPr>
            <a:normAutofit fontScale="70000" lnSpcReduction="20000"/>
          </a:bodyPr>
          <a:lstStyle/>
          <a:p>
            <a:r>
              <a:rPr lang="en-US" dirty="0"/>
              <a:t>Protection of Wounded and Sick Combatants: It mandates that members of the armed forces who are wounded or sick must be respected, protected, and cared for by the party to the conflict in whose power they may be. This treatment must be humane and without any adverse distinction based on factors like race, religion, or political opinion.</a:t>
            </a:r>
          </a:p>
          <a:p>
            <a:endParaRPr lang="en-US" dirty="0"/>
          </a:p>
          <a:p>
            <a:r>
              <a:rPr lang="en-US" dirty="0"/>
              <a:t>Prohibition of Harmful Acts: The convention strictly prohibits any attempts on the lives or persons of the wounded and sick. This includes murder, torture, biological experiments, mutilation, and willfully leaving them without medical care.</a:t>
            </a:r>
          </a:p>
          <a:p>
            <a:endParaRPr lang="en-US" dirty="0"/>
          </a:p>
          <a:p>
            <a:r>
              <a:rPr lang="en-US" dirty="0"/>
              <a:t>Collection and Care of Casualties: Parties to a conflict have an obligation to search for and collect the wounded and sick, to protect them from ill-treatment and pillage, and to ensure they receive adequate medical care.</a:t>
            </a:r>
          </a:p>
          <a:p>
            <a:endParaRPr lang="en-US" dirty="0"/>
          </a:p>
          <a:p>
            <a:r>
              <a:rPr lang="en-US" dirty="0"/>
              <a:t>Protection of Medical Personnel and Facilities: Medical and religious personnel, as well as medical units, establishments, and transports, must be respected and protected from attack. They are considered neutral and must be allowed to carry out their duties. The use of the Red Cross or Red Crescent emblem is recognized as a means to identify and protect this personnel and equipment.</a:t>
            </a:r>
          </a:p>
          <a:p>
            <a:endParaRPr lang="en-US" dirty="0"/>
          </a:p>
          <a:p>
            <a:r>
              <a:rPr lang="en-US" dirty="0"/>
              <a:t>Role of Impartial Humanitarian Bodies: The convention recognizes the right of the International Committee of the Red Cross (ICRC) and other impartial humanitarian organizations to offer their services to the parties in a conflict to assist the wounded and sick.</a:t>
            </a:r>
          </a:p>
        </p:txBody>
      </p:sp>
    </p:spTree>
    <p:extLst>
      <p:ext uri="{BB962C8B-B14F-4D97-AF65-F5344CB8AC3E}">
        <p14:creationId xmlns:p14="http://schemas.microsoft.com/office/powerpoint/2010/main" val="2000829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84848-AD20-A03B-81B6-A0BBDC98F1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CE106-DF0A-46A0-184E-E5D345F9FEDC}"/>
              </a:ext>
            </a:extLst>
          </p:cNvPr>
          <p:cNvSpPr>
            <a:spLocks noGrp="1"/>
          </p:cNvSpPr>
          <p:nvPr>
            <p:ph type="title"/>
          </p:nvPr>
        </p:nvSpPr>
        <p:spPr>
          <a:xfrm>
            <a:off x="1065309" y="656416"/>
            <a:ext cx="8825657" cy="1915647"/>
          </a:xfrm>
        </p:spPr>
        <p:txBody>
          <a:bodyPr/>
          <a:lstStyle/>
          <a:p>
            <a:r>
              <a:rPr lang="en-PH" dirty="0"/>
              <a:t>Second Geneva Convention</a:t>
            </a:r>
          </a:p>
        </p:txBody>
      </p:sp>
      <p:sp>
        <p:nvSpPr>
          <p:cNvPr id="3" name="Text Placeholder 2">
            <a:extLst>
              <a:ext uri="{FF2B5EF4-FFF2-40B4-BE49-F238E27FC236}">
                <a16:creationId xmlns:a16="http://schemas.microsoft.com/office/drawing/2014/main" id="{B8039A79-0576-2865-9468-A4B20DAC2EEC}"/>
              </a:ext>
            </a:extLst>
          </p:cNvPr>
          <p:cNvSpPr>
            <a:spLocks noGrp="1"/>
          </p:cNvSpPr>
          <p:nvPr>
            <p:ph type="body" idx="1"/>
          </p:nvPr>
        </p:nvSpPr>
        <p:spPr>
          <a:xfrm>
            <a:off x="1065309" y="3576110"/>
            <a:ext cx="8825658" cy="860400"/>
          </a:xfrm>
        </p:spPr>
        <p:txBody>
          <a:bodyPr>
            <a:normAutofit fontScale="92500"/>
          </a:bodyPr>
          <a:lstStyle/>
          <a:p>
            <a:r>
              <a:rPr lang="en-US" dirty="0"/>
              <a:t>Geneva Convention for the Amelioration of the Condition of Wounded, Sick and Shipwrecked Members of Armed Forces at Sea</a:t>
            </a:r>
            <a:endParaRPr lang="en-PH" dirty="0"/>
          </a:p>
        </p:txBody>
      </p:sp>
    </p:spTree>
    <p:extLst>
      <p:ext uri="{BB962C8B-B14F-4D97-AF65-F5344CB8AC3E}">
        <p14:creationId xmlns:p14="http://schemas.microsoft.com/office/powerpoint/2010/main" val="2460775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6328-77E3-A5AA-3408-369C80869AD9}"/>
              </a:ext>
            </a:extLst>
          </p:cNvPr>
          <p:cNvSpPr>
            <a:spLocks noGrp="1"/>
          </p:cNvSpPr>
          <p:nvPr>
            <p:ph type="title"/>
          </p:nvPr>
        </p:nvSpPr>
        <p:spPr/>
        <p:txBody>
          <a:bodyPr/>
          <a:lstStyle/>
          <a:p>
            <a:r>
              <a:rPr lang="en-GB" dirty="0"/>
              <a:t>Main Clauses</a:t>
            </a:r>
            <a:endParaRPr lang="en-PH" dirty="0"/>
          </a:p>
        </p:txBody>
      </p:sp>
      <p:sp>
        <p:nvSpPr>
          <p:cNvPr id="3" name="Content Placeholder 2">
            <a:extLst>
              <a:ext uri="{FF2B5EF4-FFF2-40B4-BE49-F238E27FC236}">
                <a16:creationId xmlns:a16="http://schemas.microsoft.com/office/drawing/2014/main" id="{683978A7-E598-F0AC-F455-F40540A38BEE}"/>
              </a:ext>
            </a:extLst>
          </p:cNvPr>
          <p:cNvSpPr>
            <a:spLocks noGrp="1"/>
          </p:cNvSpPr>
          <p:nvPr>
            <p:ph idx="1"/>
          </p:nvPr>
        </p:nvSpPr>
        <p:spPr>
          <a:xfrm>
            <a:off x="448236" y="1604682"/>
            <a:ext cx="11349318" cy="4957483"/>
          </a:xfrm>
        </p:spPr>
        <p:txBody>
          <a:bodyPr>
            <a:normAutofit fontScale="70000" lnSpcReduction="20000"/>
          </a:bodyPr>
          <a:lstStyle/>
          <a:p>
            <a:r>
              <a:rPr lang="en-US" dirty="0"/>
              <a:t>Protection of the Wounded, Sick, and Shipwrecked: It requires that members of the armed forces who are wounded, sick, or shipwrecked at sea must be respected, protected, and cared for. This includes both naval and air forces that have been disabled at sea. They must be treated humanely and without discrimination.</a:t>
            </a:r>
          </a:p>
          <a:p>
            <a:endParaRPr lang="en-US" dirty="0"/>
          </a:p>
          <a:p>
            <a:r>
              <a:rPr lang="en-US" dirty="0"/>
              <a:t>Protection of Hospital Ships and Medical Transport: This is a central component of the convention. Hospital ships are granted neutrality and protection from attack and capture. They are to be respected and cannot be used for any military purpose. The convention provides detailed rules for their identification, including specific markings with the Red Cross or Red Crescent emblem.</a:t>
            </a:r>
          </a:p>
          <a:p>
            <a:endParaRPr lang="en-US" dirty="0"/>
          </a:p>
          <a:p>
            <a:r>
              <a:rPr lang="en-US" dirty="0"/>
              <a:t>Protection of Medical and Religious Personnel: As with land-based conflicts, medical and religious personnel on board a warship or hospital ship are to be respected and protected. They cannot be captured, and they must be allowed to continue their work of caring for the wounded and sick.</a:t>
            </a:r>
          </a:p>
          <a:p>
            <a:endParaRPr lang="en-US" dirty="0"/>
          </a:p>
          <a:p>
            <a:r>
              <a:rPr lang="en-US" dirty="0"/>
              <a:t>Obligation to Search and Rescue: Parties to a conflict have a duty to search for and collect the wounded, sick, and shipwrecked after an engagement. They must provide medical care and ensure these individuals are protected from pillage and ill-treatment.</a:t>
            </a:r>
          </a:p>
          <a:p>
            <a:endParaRPr lang="en-US" dirty="0"/>
          </a:p>
          <a:p>
            <a:r>
              <a:rPr lang="en-US" dirty="0"/>
              <a:t>Role of Neutral Vessels: The convention allows neutral vessels, including merchant ships and yachts, to assist in the collection and care of the wounded, sick, and shipwrecked. Once they take on this humanitarian role, they cannot be captured or subjected to attack, provided they maintain their neutrality.</a:t>
            </a:r>
          </a:p>
          <a:p>
            <a:pPr marL="0" indent="0">
              <a:buNone/>
            </a:pPr>
            <a:endParaRPr lang="en-US" dirty="0"/>
          </a:p>
        </p:txBody>
      </p:sp>
    </p:spTree>
    <p:extLst>
      <p:ext uri="{BB962C8B-B14F-4D97-AF65-F5344CB8AC3E}">
        <p14:creationId xmlns:p14="http://schemas.microsoft.com/office/powerpoint/2010/main" val="303917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EE94-9DF5-DDBC-B986-6A2772B8D32E}"/>
              </a:ext>
            </a:extLst>
          </p:cNvPr>
          <p:cNvSpPr>
            <a:spLocks noGrp="1"/>
          </p:cNvSpPr>
          <p:nvPr>
            <p:ph type="title"/>
          </p:nvPr>
        </p:nvSpPr>
        <p:spPr/>
        <p:txBody>
          <a:bodyPr/>
          <a:lstStyle/>
          <a:p>
            <a:r>
              <a:rPr lang="en-GB" dirty="0"/>
              <a:t>Course Outline (Cont..)</a:t>
            </a:r>
            <a:endParaRPr lang="en-PH" dirty="0"/>
          </a:p>
        </p:txBody>
      </p:sp>
      <p:sp>
        <p:nvSpPr>
          <p:cNvPr id="3" name="Content Placeholder 2">
            <a:extLst>
              <a:ext uri="{FF2B5EF4-FFF2-40B4-BE49-F238E27FC236}">
                <a16:creationId xmlns:a16="http://schemas.microsoft.com/office/drawing/2014/main" id="{3FAB22F9-E8FC-E565-59A6-961E5C564C6F}"/>
              </a:ext>
            </a:extLst>
          </p:cNvPr>
          <p:cNvSpPr>
            <a:spLocks noGrp="1"/>
          </p:cNvSpPr>
          <p:nvPr>
            <p:ph idx="1"/>
          </p:nvPr>
        </p:nvSpPr>
        <p:spPr/>
        <p:txBody>
          <a:bodyPr/>
          <a:lstStyle/>
          <a:p>
            <a:pPr marL="0" indent="0">
              <a:buNone/>
            </a:pPr>
            <a:r>
              <a:rPr lang="en-GB" dirty="0"/>
              <a:t>Day 2</a:t>
            </a:r>
          </a:p>
          <a:p>
            <a:pPr marL="0" indent="0">
              <a:buNone/>
            </a:pPr>
            <a:r>
              <a:rPr lang="en-GB" dirty="0"/>
              <a:t>Morning	UN Conventions Continued</a:t>
            </a:r>
          </a:p>
          <a:p>
            <a:pPr marL="0" indent="0">
              <a:buNone/>
            </a:pPr>
            <a:r>
              <a:rPr lang="en-GB" dirty="0"/>
              <a:t>		Regional Human Rights Agreements</a:t>
            </a:r>
          </a:p>
          <a:p>
            <a:pPr marL="0" indent="0">
              <a:buNone/>
            </a:pPr>
            <a:endParaRPr lang="en-GB" dirty="0"/>
          </a:p>
          <a:p>
            <a:pPr marL="0" indent="0">
              <a:buNone/>
            </a:pPr>
            <a:r>
              <a:rPr lang="en-GB" dirty="0"/>
              <a:t>Afternoon	Geneva Conventions</a:t>
            </a:r>
          </a:p>
          <a:p>
            <a:pPr marL="0" indent="0">
              <a:buNone/>
            </a:pPr>
            <a:r>
              <a:rPr lang="en-GB" dirty="0"/>
              <a:t>		Challenges and Issues facing Human Rights</a:t>
            </a:r>
          </a:p>
          <a:p>
            <a:pPr marL="0" indent="0">
              <a:buNone/>
            </a:pPr>
            <a:endParaRPr lang="en-GB" dirty="0"/>
          </a:p>
          <a:p>
            <a:pPr marL="0" indent="0">
              <a:buNone/>
            </a:pPr>
            <a:endParaRPr lang="en-PH" dirty="0"/>
          </a:p>
        </p:txBody>
      </p:sp>
    </p:spTree>
    <p:extLst>
      <p:ext uri="{BB962C8B-B14F-4D97-AF65-F5344CB8AC3E}">
        <p14:creationId xmlns:p14="http://schemas.microsoft.com/office/powerpoint/2010/main" val="3235390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19FA-F45B-5C5F-FCF1-18E9114EC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34FD4-6F79-0DE3-6B4C-6C0788311ADE}"/>
              </a:ext>
            </a:extLst>
          </p:cNvPr>
          <p:cNvSpPr>
            <a:spLocks noGrp="1"/>
          </p:cNvSpPr>
          <p:nvPr>
            <p:ph type="title"/>
          </p:nvPr>
        </p:nvSpPr>
        <p:spPr>
          <a:xfrm>
            <a:off x="1065309" y="656416"/>
            <a:ext cx="8825657" cy="1915647"/>
          </a:xfrm>
        </p:spPr>
        <p:txBody>
          <a:bodyPr/>
          <a:lstStyle/>
          <a:p>
            <a:r>
              <a:rPr lang="en-PH" dirty="0"/>
              <a:t>Third Geneva Convention</a:t>
            </a:r>
          </a:p>
        </p:txBody>
      </p:sp>
      <p:sp>
        <p:nvSpPr>
          <p:cNvPr id="3" name="Text Placeholder 2">
            <a:extLst>
              <a:ext uri="{FF2B5EF4-FFF2-40B4-BE49-F238E27FC236}">
                <a16:creationId xmlns:a16="http://schemas.microsoft.com/office/drawing/2014/main" id="{A6EEB9CD-3A07-0C33-714D-8DBB8B40EC3A}"/>
              </a:ext>
            </a:extLst>
          </p:cNvPr>
          <p:cNvSpPr>
            <a:spLocks noGrp="1"/>
          </p:cNvSpPr>
          <p:nvPr>
            <p:ph type="body" idx="1"/>
          </p:nvPr>
        </p:nvSpPr>
        <p:spPr>
          <a:xfrm>
            <a:off x="1065309" y="3576110"/>
            <a:ext cx="8825658" cy="860400"/>
          </a:xfrm>
        </p:spPr>
        <p:txBody>
          <a:bodyPr>
            <a:normAutofit/>
          </a:bodyPr>
          <a:lstStyle/>
          <a:p>
            <a:r>
              <a:rPr lang="en-US" dirty="0"/>
              <a:t>Geneva Convention relative to the Treatment of Prisoners of War</a:t>
            </a:r>
            <a:endParaRPr lang="en-PH" dirty="0"/>
          </a:p>
        </p:txBody>
      </p:sp>
    </p:spTree>
    <p:extLst>
      <p:ext uri="{BB962C8B-B14F-4D97-AF65-F5344CB8AC3E}">
        <p14:creationId xmlns:p14="http://schemas.microsoft.com/office/powerpoint/2010/main" val="998043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FB8E-5196-2C7C-74CB-FC62BED9157C}"/>
              </a:ext>
            </a:extLst>
          </p:cNvPr>
          <p:cNvSpPr>
            <a:spLocks noGrp="1"/>
          </p:cNvSpPr>
          <p:nvPr>
            <p:ph type="title"/>
          </p:nvPr>
        </p:nvSpPr>
        <p:spPr/>
        <p:txBody>
          <a:bodyPr/>
          <a:lstStyle/>
          <a:p>
            <a:r>
              <a:rPr lang="en-GB" dirty="0"/>
              <a:t>Main Clauses</a:t>
            </a:r>
            <a:endParaRPr lang="en-PH" dirty="0"/>
          </a:p>
        </p:txBody>
      </p:sp>
      <p:sp>
        <p:nvSpPr>
          <p:cNvPr id="3" name="Content Placeholder 2">
            <a:extLst>
              <a:ext uri="{FF2B5EF4-FFF2-40B4-BE49-F238E27FC236}">
                <a16:creationId xmlns:a16="http://schemas.microsoft.com/office/drawing/2014/main" id="{12CF0277-CD7C-E4E8-A223-90C1AD0E7A1C}"/>
              </a:ext>
            </a:extLst>
          </p:cNvPr>
          <p:cNvSpPr>
            <a:spLocks noGrp="1"/>
          </p:cNvSpPr>
          <p:nvPr>
            <p:ph idx="1"/>
          </p:nvPr>
        </p:nvSpPr>
        <p:spPr>
          <a:xfrm>
            <a:off x="295836" y="1308847"/>
            <a:ext cx="11528612" cy="5307105"/>
          </a:xfrm>
        </p:spPr>
        <p:txBody>
          <a:bodyPr>
            <a:normAutofit fontScale="62500" lnSpcReduction="20000"/>
          </a:bodyPr>
          <a:lstStyle/>
          <a:p>
            <a:r>
              <a:rPr lang="en-US" dirty="0"/>
              <a:t>Definition of a Prisoner of War: The convention explicitly defines who is entitled to POW status. This includes members of a country's armed forces, members of militias and volunteer corps that meet certain criteria (such as being commanded by a responsible person and carrying arms openly), and in some cases, civilians who spontaneously take up arms to defend their territory.</a:t>
            </a:r>
          </a:p>
          <a:p>
            <a:endParaRPr lang="en-US" dirty="0"/>
          </a:p>
          <a:p>
            <a:r>
              <a:rPr lang="en-US" dirty="0"/>
              <a:t>Humane Treatment: This is the most fundamental principle. POWs must be treated humanely at all times. The convention strictly prohibits murder, torture, mutilation, and medical or scientific experiments not justified by a prisoner's medical condition. It also protects them from acts of violence, intimidation, and public curiosity.</a:t>
            </a:r>
          </a:p>
          <a:p>
            <a:endParaRPr lang="en-US" dirty="0"/>
          </a:p>
          <a:p>
            <a:r>
              <a:rPr lang="en-US" dirty="0"/>
              <a:t>Protection from the Moment of Capture: The convention's protections apply from the moment a combatant is captured until their final release and repatriation.</a:t>
            </a:r>
          </a:p>
          <a:p>
            <a:endParaRPr lang="en-US" dirty="0"/>
          </a:p>
          <a:p>
            <a:r>
              <a:rPr lang="en-US" dirty="0"/>
              <a:t>Right to Identity: Upon capture, a POW is only required to provide their name, rank, date of birth, and military service number. Any form of physical or mental torture to extract further information is strictly forbidden.</a:t>
            </a:r>
          </a:p>
          <a:p>
            <a:endParaRPr lang="en-US" dirty="0"/>
          </a:p>
          <a:p>
            <a:r>
              <a:rPr lang="en-US" dirty="0"/>
              <a:t>Conditions of Internment: The detaining power must provide POWs with adequate and humane living conditions, including sufficient food, clothing, shelter, and medical care. The convention specifies that POWs should not be held in combat zones and should be housed in clean, healthy camps.</a:t>
            </a:r>
          </a:p>
          <a:p>
            <a:endParaRPr lang="en-US" dirty="0"/>
          </a:p>
          <a:p>
            <a:r>
              <a:rPr lang="en-US" dirty="0"/>
              <a:t>Rights and Privileges: POWs have the right to practice their religion, engage in recreational activities, and receive mail and relief packages. They are also entitled to a fair trial if accused of a crime, and the trial must be conducted by the same courts and in the same manner as a trial for a member of the detaining power's armed forces.</a:t>
            </a:r>
          </a:p>
          <a:p>
            <a:endParaRPr lang="en-US" dirty="0"/>
          </a:p>
          <a:p>
            <a:r>
              <a:rPr lang="en-US" dirty="0"/>
              <a:t>Repatriation: The convention mandates that POWs be released and repatriated without delay after the cessation of active hostilities.</a:t>
            </a:r>
          </a:p>
          <a:p>
            <a:pPr marL="0" indent="0">
              <a:buNone/>
            </a:pPr>
            <a:endParaRPr lang="en-PH" dirty="0"/>
          </a:p>
        </p:txBody>
      </p:sp>
    </p:spTree>
    <p:extLst>
      <p:ext uri="{BB962C8B-B14F-4D97-AF65-F5344CB8AC3E}">
        <p14:creationId xmlns:p14="http://schemas.microsoft.com/office/powerpoint/2010/main" val="4141882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55145-4D64-8E85-89F6-4B122FDB9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07CB4-FD74-CB43-EC9E-DE63E77A02FA}"/>
              </a:ext>
            </a:extLst>
          </p:cNvPr>
          <p:cNvSpPr>
            <a:spLocks noGrp="1"/>
          </p:cNvSpPr>
          <p:nvPr>
            <p:ph type="title"/>
          </p:nvPr>
        </p:nvSpPr>
        <p:spPr>
          <a:xfrm>
            <a:off x="1065309" y="656416"/>
            <a:ext cx="8825657" cy="1915647"/>
          </a:xfrm>
        </p:spPr>
        <p:txBody>
          <a:bodyPr/>
          <a:lstStyle/>
          <a:p>
            <a:r>
              <a:rPr lang="en-PH" dirty="0"/>
              <a:t>Fourth Geneva Convention</a:t>
            </a:r>
          </a:p>
        </p:txBody>
      </p:sp>
      <p:sp>
        <p:nvSpPr>
          <p:cNvPr id="3" name="Text Placeholder 2">
            <a:extLst>
              <a:ext uri="{FF2B5EF4-FFF2-40B4-BE49-F238E27FC236}">
                <a16:creationId xmlns:a16="http://schemas.microsoft.com/office/drawing/2014/main" id="{D4AC0183-024E-C2C8-A49C-8C0497BFC814}"/>
              </a:ext>
            </a:extLst>
          </p:cNvPr>
          <p:cNvSpPr>
            <a:spLocks noGrp="1"/>
          </p:cNvSpPr>
          <p:nvPr>
            <p:ph type="body" idx="1"/>
          </p:nvPr>
        </p:nvSpPr>
        <p:spPr>
          <a:xfrm>
            <a:off x="1065309" y="3576110"/>
            <a:ext cx="8825658" cy="860400"/>
          </a:xfrm>
        </p:spPr>
        <p:txBody>
          <a:bodyPr>
            <a:normAutofit/>
          </a:bodyPr>
          <a:lstStyle/>
          <a:p>
            <a:r>
              <a:rPr lang="en-US" dirty="0"/>
              <a:t>Geneva Convention relative to the Protection of Civilian Persons in Time of War</a:t>
            </a:r>
            <a:endParaRPr lang="en-PH" dirty="0"/>
          </a:p>
        </p:txBody>
      </p:sp>
    </p:spTree>
    <p:extLst>
      <p:ext uri="{BB962C8B-B14F-4D97-AF65-F5344CB8AC3E}">
        <p14:creationId xmlns:p14="http://schemas.microsoft.com/office/powerpoint/2010/main" val="2387299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CC61-9C52-6ABA-C36A-63FFA03F55C0}"/>
              </a:ext>
            </a:extLst>
          </p:cNvPr>
          <p:cNvSpPr>
            <a:spLocks noGrp="1"/>
          </p:cNvSpPr>
          <p:nvPr>
            <p:ph type="title"/>
          </p:nvPr>
        </p:nvSpPr>
        <p:spPr/>
        <p:txBody>
          <a:bodyPr/>
          <a:lstStyle/>
          <a:p>
            <a:r>
              <a:rPr lang="en-GB" dirty="0"/>
              <a:t>Main Clauses</a:t>
            </a:r>
            <a:endParaRPr lang="en-PH" dirty="0"/>
          </a:p>
        </p:txBody>
      </p:sp>
      <p:sp>
        <p:nvSpPr>
          <p:cNvPr id="3" name="Content Placeholder 2">
            <a:extLst>
              <a:ext uri="{FF2B5EF4-FFF2-40B4-BE49-F238E27FC236}">
                <a16:creationId xmlns:a16="http://schemas.microsoft.com/office/drawing/2014/main" id="{CD1C5DCD-13A3-991A-A6E0-4F884B5B3320}"/>
              </a:ext>
            </a:extLst>
          </p:cNvPr>
          <p:cNvSpPr>
            <a:spLocks noGrp="1"/>
          </p:cNvSpPr>
          <p:nvPr>
            <p:ph idx="1"/>
          </p:nvPr>
        </p:nvSpPr>
        <p:spPr>
          <a:xfrm>
            <a:off x="646112" y="1326776"/>
            <a:ext cx="10900430" cy="5181600"/>
          </a:xfrm>
        </p:spPr>
        <p:txBody>
          <a:bodyPr>
            <a:normAutofit fontScale="70000" lnSpcReduction="20000"/>
          </a:bodyPr>
          <a:lstStyle/>
          <a:p>
            <a:r>
              <a:rPr lang="en-US" dirty="0"/>
              <a:t>Definition of "Protected Persons": The Convention defines who is a "protected person"—essentially any individual who, in a time of conflict or occupation, is in the hands of a party to the conflict of which they are not a national. This status is vital as it grants them the full protections of the convention.</a:t>
            </a:r>
          </a:p>
          <a:p>
            <a:endParaRPr lang="en-US" dirty="0"/>
          </a:p>
          <a:p>
            <a:r>
              <a:rPr lang="en-US" dirty="0"/>
              <a:t>Humane Treatment: Like the other Conventions, it establishes a core principle of humane treatment. It strictly prohibits acts such as murder, torture, corporal punishment, and medical experiments. It also forbids any measure of intimidation or terrorism against civilians, and states that they must be protected from acts of violence or insult.</a:t>
            </a:r>
          </a:p>
          <a:p>
            <a:endParaRPr lang="en-US" dirty="0"/>
          </a:p>
          <a:p>
            <a:r>
              <a:rPr lang="en-US" dirty="0"/>
              <a:t>General Protection of Populations: The Convention requires that the entire population of the countries in conflict, and not just foreign nationals, be protected from the effects of war. This includes provisions for the establishment of hospital and safety zones, as well as the right of civilians to be a part of humanitarian relief efforts.</a:t>
            </a:r>
          </a:p>
          <a:p>
            <a:endParaRPr lang="en-US" dirty="0"/>
          </a:p>
          <a:p>
            <a:r>
              <a:rPr lang="en-US" dirty="0"/>
              <a:t>Protection of Civilians in Occupied Territories: This is a major focus of the convention. It imposes substantial obligations on an occupying power, including:</a:t>
            </a:r>
          </a:p>
          <a:p>
            <a:endParaRPr lang="en-US" dirty="0"/>
          </a:p>
          <a:p>
            <a:r>
              <a:rPr lang="en-US" dirty="0"/>
              <a:t>Prohibition of Forced Transfers and Deportations: A key provision (Article 49) explicitly prohibits the forcible transfer or deportation of protected persons from occupied territory. It also forbids the occupying power from transferring parts of its own civilian population into the territory it occupies, a principle that is central to international law regarding settlements.</a:t>
            </a:r>
          </a:p>
          <a:p>
            <a:endParaRPr lang="en-US" dirty="0"/>
          </a:p>
          <a:p>
            <a:endParaRPr lang="en-PH" dirty="0"/>
          </a:p>
        </p:txBody>
      </p:sp>
    </p:spTree>
    <p:extLst>
      <p:ext uri="{BB962C8B-B14F-4D97-AF65-F5344CB8AC3E}">
        <p14:creationId xmlns:p14="http://schemas.microsoft.com/office/powerpoint/2010/main" val="1140796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109E-1B15-3D28-AA09-1C0CDF173A78}"/>
              </a:ext>
            </a:extLst>
          </p:cNvPr>
          <p:cNvSpPr>
            <a:spLocks noGrp="1"/>
          </p:cNvSpPr>
          <p:nvPr>
            <p:ph type="title"/>
          </p:nvPr>
        </p:nvSpPr>
        <p:spPr/>
        <p:txBody>
          <a:bodyPr/>
          <a:lstStyle/>
          <a:p>
            <a:r>
              <a:rPr lang="en-GB" dirty="0"/>
              <a:t>Main Clauses Cont..</a:t>
            </a:r>
            <a:endParaRPr lang="en-PH" dirty="0"/>
          </a:p>
        </p:txBody>
      </p:sp>
      <p:sp>
        <p:nvSpPr>
          <p:cNvPr id="3" name="Content Placeholder 2">
            <a:extLst>
              <a:ext uri="{FF2B5EF4-FFF2-40B4-BE49-F238E27FC236}">
                <a16:creationId xmlns:a16="http://schemas.microsoft.com/office/drawing/2014/main" id="{50FC5D61-C7A4-484D-61D7-1C09F88DDAC6}"/>
              </a:ext>
            </a:extLst>
          </p:cNvPr>
          <p:cNvSpPr>
            <a:spLocks noGrp="1"/>
          </p:cNvSpPr>
          <p:nvPr>
            <p:ph idx="1"/>
          </p:nvPr>
        </p:nvSpPr>
        <p:spPr/>
        <p:txBody>
          <a:bodyPr>
            <a:normAutofit fontScale="77500" lnSpcReduction="20000"/>
          </a:bodyPr>
          <a:lstStyle/>
          <a:p>
            <a:r>
              <a:rPr lang="en-US" dirty="0"/>
              <a:t>Prohibition of Collective Punishment and Pillage: The Convention states that no person may be punished for an offense they did not personally commit. Collective penalties, pillage, and reprisals against protected persons or their property are strictly forbidden.</a:t>
            </a:r>
          </a:p>
          <a:p>
            <a:endParaRPr lang="en-US" dirty="0"/>
          </a:p>
          <a:p>
            <a:r>
              <a:rPr lang="en-US" dirty="0"/>
              <a:t>Ensuring the Welfare of the Population: The occupying power has a duty to ensure the public health, hygiene, and provisioning of food and medical supplies for the population under its control. It must also facilitate the proper functioning of local institutions and ensure the protection and education of children.</a:t>
            </a:r>
          </a:p>
          <a:p>
            <a:endParaRPr lang="en-US" dirty="0"/>
          </a:p>
          <a:p>
            <a:r>
              <a:rPr lang="en-US" dirty="0"/>
              <a:t>Non-Waiver of Rights: The convention states that protected persons cannot renounce their rights under the treaty. This is a crucial safeguard, as it prevents an occupying power from coercing a population into "agreeing" to give up their protections.</a:t>
            </a:r>
          </a:p>
          <a:p>
            <a:endParaRPr lang="en-US" dirty="0"/>
          </a:p>
          <a:p>
            <a:r>
              <a:rPr lang="en-US" dirty="0"/>
              <a:t>Role of the International Committee of the Red Cross (ICRC): The Convention recognizes the right of the ICRC to offer its services to parties in a conflict and to visit and assist protected persons</a:t>
            </a:r>
          </a:p>
          <a:p>
            <a:endParaRPr lang="en-PH" dirty="0"/>
          </a:p>
        </p:txBody>
      </p:sp>
    </p:spTree>
    <p:extLst>
      <p:ext uri="{BB962C8B-B14F-4D97-AF65-F5344CB8AC3E}">
        <p14:creationId xmlns:p14="http://schemas.microsoft.com/office/powerpoint/2010/main" val="1480929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5F68-3C41-0D9D-1728-FD49622CD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80EB1-3223-C875-7351-1850920E7D26}"/>
              </a:ext>
            </a:extLst>
          </p:cNvPr>
          <p:cNvSpPr>
            <a:spLocks noGrp="1"/>
          </p:cNvSpPr>
          <p:nvPr>
            <p:ph type="title"/>
          </p:nvPr>
        </p:nvSpPr>
        <p:spPr>
          <a:xfrm>
            <a:off x="1065309" y="656416"/>
            <a:ext cx="8825657" cy="1915647"/>
          </a:xfrm>
        </p:spPr>
        <p:txBody>
          <a:bodyPr/>
          <a:lstStyle/>
          <a:p>
            <a:r>
              <a:rPr lang="en-GB" dirty="0"/>
              <a:t>O</a:t>
            </a:r>
            <a:r>
              <a:rPr lang="en-PH" dirty="0" err="1"/>
              <a:t>ptional</a:t>
            </a:r>
            <a:r>
              <a:rPr lang="en-PH" dirty="0"/>
              <a:t> Protocol 1</a:t>
            </a:r>
          </a:p>
        </p:txBody>
      </p:sp>
      <p:sp>
        <p:nvSpPr>
          <p:cNvPr id="3" name="Text Placeholder 2">
            <a:extLst>
              <a:ext uri="{FF2B5EF4-FFF2-40B4-BE49-F238E27FC236}">
                <a16:creationId xmlns:a16="http://schemas.microsoft.com/office/drawing/2014/main" id="{06C61031-02ED-973C-A61A-3C2DD7EFF419}"/>
              </a:ext>
            </a:extLst>
          </p:cNvPr>
          <p:cNvSpPr>
            <a:spLocks noGrp="1"/>
          </p:cNvSpPr>
          <p:nvPr>
            <p:ph type="body" idx="1"/>
          </p:nvPr>
        </p:nvSpPr>
        <p:spPr>
          <a:xfrm>
            <a:off x="1065309" y="3576110"/>
            <a:ext cx="8825658" cy="860400"/>
          </a:xfrm>
        </p:spPr>
        <p:txBody>
          <a:bodyPr>
            <a:normAutofit fontScale="92500" lnSpcReduction="20000"/>
          </a:bodyPr>
          <a:lstStyle/>
          <a:p>
            <a:r>
              <a:rPr lang="en-US" dirty="0"/>
              <a:t>Additional Protocol to the Geneva Conventions of 12 August 1949, and relating to the Protection of Victims of International Armed Conflicts (Protocol I)</a:t>
            </a:r>
            <a:endParaRPr lang="en-PH" dirty="0"/>
          </a:p>
        </p:txBody>
      </p:sp>
    </p:spTree>
    <p:extLst>
      <p:ext uri="{BB962C8B-B14F-4D97-AF65-F5344CB8AC3E}">
        <p14:creationId xmlns:p14="http://schemas.microsoft.com/office/powerpoint/2010/main" val="3628103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15E8-B790-C8EC-00E9-7DE9B22856F5}"/>
              </a:ext>
            </a:extLst>
          </p:cNvPr>
          <p:cNvSpPr>
            <a:spLocks noGrp="1"/>
          </p:cNvSpPr>
          <p:nvPr>
            <p:ph type="title"/>
          </p:nvPr>
        </p:nvSpPr>
        <p:spPr/>
        <p:txBody>
          <a:bodyPr/>
          <a:lstStyle/>
          <a:p>
            <a:r>
              <a:rPr lang="en-GB" dirty="0"/>
              <a:t>Main Clauses</a:t>
            </a:r>
            <a:endParaRPr lang="en-PH" dirty="0"/>
          </a:p>
        </p:txBody>
      </p:sp>
      <p:sp>
        <p:nvSpPr>
          <p:cNvPr id="3" name="Content Placeholder 2">
            <a:extLst>
              <a:ext uri="{FF2B5EF4-FFF2-40B4-BE49-F238E27FC236}">
                <a16:creationId xmlns:a16="http://schemas.microsoft.com/office/drawing/2014/main" id="{5353D9A8-0235-819F-EFB8-A8C83FEF9F71}"/>
              </a:ext>
            </a:extLst>
          </p:cNvPr>
          <p:cNvSpPr>
            <a:spLocks noGrp="1"/>
          </p:cNvSpPr>
          <p:nvPr>
            <p:ph idx="1"/>
          </p:nvPr>
        </p:nvSpPr>
        <p:spPr>
          <a:xfrm>
            <a:off x="313766" y="1246094"/>
            <a:ext cx="11564470" cy="5002305"/>
          </a:xfrm>
        </p:spPr>
        <p:txBody>
          <a:bodyPr>
            <a:normAutofit fontScale="92500" lnSpcReduction="10000"/>
          </a:bodyPr>
          <a:lstStyle/>
          <a:p>
            <a:r>
              <a:rPr lang="en-GB" dirty="0"/>
              <a:t>Expanded definition of an armed conflict to include fighting against colonial domination, occupation and against racist regimes in order to gain self determination.</a:t>
            </a:r>
          </a:p>
          <a:p>
            <a:r>
              <a:rPr lang="en-GB" dirty="0"/>
              <a:t>Principle of distinction. Parties to the conflict must distinguish between military and civilian targets and between combat and civilian populations ay all times.</a:t>
            </a:r>
          </a:p>
          <a:p>
            <a:r>
              <a:rPr lang="en-GB" dirty="0"/>
              <a:t>Indiscriminate attacks – All attacks must be targeted at a specific military target.</a:t>
            </a:r>
          </a:p>
          <a:p>
            <a:r>
              <a:rPr lang="en-GB" dirty="0"/>
              <a:t>Attacks in Specific Civilian Targets – Prohibits attacks on targets necessary for the civilian populations e.g. food supplies, water infrastructure. Also, things like Dams and Nuclear power stations whose destruction would cause widespread damage.</a:t>
            </a:r>
          </a:p>
          <a:p>
            <a:r>
              <a:rPr lang="en-GB" dirty="0"/>
              <a:t>Expanded protection of medical personnel and the use of the Red Cross/Cresent symbols.</a:t>
            </a:r>
          </a:p>
          <a:p>
            <a:r>
              <a:rPr lang="en-GB" dirty="0"/>
              <a:t>More detailed rules on Prisoners of War to include groups fighting for national liberation</a:t>
            </a:r>
          </a:p>
          <a:p>
            <a:r>
              <a:rPr lang="en-GB" dirty="0"/>
              <a:t>Banning methods or weapons of war likely to cause </a:t>
            </a:r>
            <a:r>
              <a:rPr lang="en-US" dirty="0"/>
              <a:t>superfluous injury or unnecessary suffering. Also bans deliberately killing rather than taking prisoner.</a:t>
            </a:r>
          </a:p>
          <a:p>
            <a:r>
              <a:rPr lang="en-US" dirty="0"/>
              <a:t>Protection of Journalists as civilians</a:t>
            </a:r>
          </a:p>
          <a:p>
            <a:r>
              <a:rPr lang="en-US" dirty="0"/>
              <a:t>The establishment of fact-finding missions to investigate potential violations</a:t>
            </a:r>
            <a:endParaRPr lang="en-GB" dirty="0"/>
          </a:p>
        </p:txBody>
      </p:sp>
    </p:spTree>
    <p:extLst>
      <p:ext uri="{BB962C8B-B14F-4D97-AF65-F5344CB8AC3E}">
        <p14:creationId xmlns:p14="http://schemas.microsoft.com/office/powerpoint/2010/main" val="3677735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48E5-76DE-051A-0ACF-6DCC6CED7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7DC27-1259-247D-49FB-0DF81C80C664}"/>
              </a:ext>
            </a:extLst>
          </p:cNvPr>
          <p:cNvSpPr>
            <a:spLocks noGrp="1"/>
          </p:cNvSpPr>
          <p:nvPr>
            <p:ph type="title"/>
          </p:nvPr>
        </p:nvSpPr>
        <p:spPr>
          <a:xfrm>
            <a:off x="1065309" y="656416"/>
            <a:ext cx="8825657" cy="1915647"/>
          </a:xfrm>
        </p:spPr>
        <p:txBody>
          <a:bodyPr/>
          <a:lstStyle/>
          <a:p>
            <a:r>
              <a:rPr lang="en-GB" dirty="0"/>
              <a:t>O</a:t>
            </a:r>
            <a:r>
              <a:rPr lang="en-PH" dirty="0" err="1"/>
              <a:t>ptional</a:t>
            </a:r>
            <a:r>
              <a:rPr lang="en-PH" dirty="0"/>
              <a:t> Protocol 2</a:t>
            </a:r>
          </a:p>
        </p:txBody>
      </p:sp>
      <p:sp>
        <p:nvSpPr>
          <p:cNvPr id="3" name="Text Placeholder 2">
            <a:extLst>
              <a:ext uri="{FF2B5EF4-FFF2-40B4-BE49-F238E27FC236}">
                <a16:creationId xmlns:a16="http://schemas.microsoft.com/office/drawing/2014/main" id="{28E8439A-6C82-862D-01C8-77BCE525220F}"/>
              </a:ext>
            </a:extLst>
          </p:cNvPr>
          <p:cNvSpPr>
            <a:spLocks noGrp="1"/>
          </p:cNvSpPr>
          <p:nvPr>
            <p:ph type="body" idx="1"/>
          </p:nvPr>
        </p:nvSpPr>
        <p:spPr>
          <a:xfrm>
            <a:off x="1065309" y="3576110"/>
            <a:ext cx="8825658" cy="860400"/>
          </a:xfrm>
        </p:spPr>
        <p:txBody>
          <a:bodyPr>
            <a:normAutofit fontScale="92500" lnSpcReduction="20000"/>
          </a:bodyPr>
          <a:lstStyle/>
          <a:p>
            <a:r>
              <a:rPr lang="en-US" dirty="0"/>
              <a:t>Additional Protocol to the Geneva Conventions of 12 August 1949, and relating to the Protection of Victims of Non-International Armed Conflicts (Protocol II)</a:t>
            </a:r>
            <a:endParaRPr lang="en-PH" dirty="0"/>
          </a:p>
        </p:txBody>
      </p:sp>
    </p:spTree>
    <p:extLst>
      <p:ext uri="{BB962C8B-B14F-4D97-AF65-F5344CB8AC3E}">
        <p14:creationId xmlns:p14="http://schemas.microsoft.com/office/powerpoint/2010/main" val="4038598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A282-2466-6FE3-ECAA-932E5B31EE0B}"/>
              </a:ext>
            </a:extLst>
          </p:cNvPr>
          <p:cNvSpPr>
            <a:spLocks noGrp="1"/>
          </p:cNvSpPr>
          <p:nvPr>
            <p:ph type="title"/>
          </p:nvPr>
        </p:nvSpPr>
        <p:spPr/>
        <p:txBody>
          <a:bodyPr/>
          <a:lstStyle/>
          <a:p>
            <a:r>
              <a:rPr lang="en-GB" dirty="0"/>
              <a:t>Scope</a:t>
            </a:r>
            <a:endParaRPr lang="en-PH" dirty="0"/>
          </a:p>
        </p:txBody>
      </p:sp>
      <p:sp>
        <p:nvSpPr>
          <p:cNvPr id="3" name="Content Placeholder 2">
            <a:extLst>
              <a:ext uri="{FF2B5EF4-FFF2-40B4-BE49-F238E27FC236}">
                <a16:creationId xmlns:a16="http://schemas.microsoft.com/office/drawing/2014/main" id="{95123DBE-F5DD-1632-DC8F-C5D9988CA227}"/>
              </a:ext>
            </a:extLst>
          </p:cNvPr>
          <p:cNvSpPr>
            <a:spLocks noGrp="1"/>
          </p:cNvSpPr>
          <p:nvPr>
            <p:ph idx="1"/>
          </p:nvPr>
        </p:nvSpPr>
        <p:spPr/>
        <p:txBody>
          <a:bodyPr/>
          <a:lstStyle/>
          <a:p>
            <a:r>
              <a:rPr lang="en-US" dirty="0"/>
              <a:t>It is the first international treaty devoted exclusively to protecting the victims of non-international armed conflicts, or civil wars. </a:t>
            </a:r>
          </a:p>
          <a:p>
            <a:endParaRPr lang="en-US" dirty="0"/>
          </a:p>
          <a:p>
            <a:r>
              <a:rPr lang="en-US" dirty="0"/>
              <a:t>Its application is limited to conflicts that meet a specific threshold of intensity and organization. It applies only to conflicts that take place on the territory of a state party between its armed forces and "dissident armed forces or other organized armed groups which, under responsible command, exercise such control over a part of its territory as to enable them to carry out sustained and concerted military operations and to implement this Protocol</a:t>
            </a:r>
            <a:endParaRPr lang="en-PH" dirty="0"/>
          </a:p>
        </p:txBody>
      </p:sp>
    </p:spTree>
    <p:extLst>
      <p:ext uri="{BB962C8B-B14F-4D97-AF65-F5344CB8AC3E}">
        <p14:creationId xmlns:p14="http://schemas.microsoft.com/office/powerpoint/2010/main" val="1741428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5BD6-2185-76AF-9A04-88D34402068C}"/>
              </a:ext>
            </a:extLst>
          </p:cNvPr>
          <p:cNvSpPr>
            <a:spLocks noGrp="1"/>
          </p:cNvSpPr>
          <p:nvPr>
            <p:ph type="title"/>
          </p:nvPr>
        </p:nvSpPr>
        <p:spPr/>
        <p:txBody>
          <a:bodyPr/>
          <a:lstStyle/>
          <a:p>
            <a:r>
              <a:rPr lang="en-GB" dirty="0"/>
              <a:t>Main Clauses</a:t>
            </a:r>
            <a:endParaRPr lang="en-PH" dirty="0"/>
          </a:p>
        </p:txBody>
      </p:sp>
      <p:sp>
        <p:nvSpPr>
          <p:cNvPr id="3" name="Content Placeholder 2">
            <a:extLst>
              <a:ext uri="{FF2B5EF4-FFF2-40B4-BE49-F238E27FC236}">
                <a16:creationId xmlns:a16="http://schemas.microsoft.com/office/drawing/2014/main" id="{D683CF8E-73C9-0719-CC55-3AC48C749FB0}"/>
              </a:ext>
            </a:extLst>
          </p:cNvPr>
          <p:cNvSpPr>
            <a:spLocks noGrp="1"/>
          </p:cNvSpPr>
          <p:nvPr>
            <p:ph idx="1"/>
          </p:nvPr>
        </p:nvSpPr>
        <p:spPr>
          <a:xfrm>
            <a:off x="313765" y="1228166"/>
            <a:ext cx="11519647" cy="5020234"/>
          </a:xfrm>
        </p:spPr>
        <p:txBody>
          <a:bodyPr>
            <a:normAutofit fontScale="92500"/>
          </a:bodyPr>
          <a:lstStyle/>
          <a:p>
            <a:r>
              <a:rPr lang="en-US" dirty="0"/>
              <a:t>It includes a general obligation to treat all such persons humanely and prohibits acts like violence to life, health, and physical or mental well-being; torture; cruel treatment; collective punishments; and the taking of hostages</a:t>
            </a:r>
          </a:p>
          <a:p>
            <a:r>
              <a:rPr lang="en-US" dirty="0"/>
              <a:t>Reaffirms the principle that the civilian population and individual civilians shall not be the object of attack.</a:t>
            </a:r>
          </a:p>
          <a:p>
            <a:r>
              <a:rPr lang="en-US" dirty="0"/>
              <a:t>It prohibits acts of violence and threats of violence intended to spread terror among the civilian population.</a:t>
            </a:r>
          </a:p>
          <a:p>
            <a:r>
              <a:rPr lang="en-US" dirty="0"/>
              <a:t>The Protocol explicitly prohibits attacks on objects essential for the survival of the civilian population.</a:t>
            </a:r>
          </a:p>
          <a:p>
            <a:r>
              <a:rPr lang="en-US" dirty="0"/>
              <a:t>It provides protection and care for the wounded and sick, whether combatant or civilian.</a:t>
            </a:r>
          </a:p>
          <a:p>
            <a:r>
              <a:rPr lang="en-US" dirty="0"/>
              <a:t>Establishes basic rights for individuals who are detained or whose liberty has been restricted for reasons related to the conflict.</a:t>
            </a:r>
          </a:p>
          <a:p>
            <a:r>
              <a:rPr lang="en-US" dirty="0"/>
              <a:t>Prohibits ordering the displacement of the civilian population for reasons related to the conflict unless the security of the civilians involved or imperative military reasons so demand.</a:t>
            </a:r>
            <a:endParaRPr lang="en-PH" dirty="0"/>
          </a:p>
        </p:txBody>
      </p:sp>
    </p:spTree>
    <p:extLst>
      <p:ext uri="{BB962C8B-B14F-4D97-AF65-F5344CB8AC3E}">
        <p14:creationId xmlns:p14="http://schemas.microsoft.com/office/powerpoint/2010/main" val="141093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CF79-4071-9505-76F6-F492159E2653}"/>
              </a:ext>
            </a:extLst>
          </p:cNvPr>
          <p:cNvSpPr>
            <a:spLocks noGrp="1"/>
          </p:cNvSpPr>
          <p:nvPr>
            <p:ph type="title"/>
          </p:nvPr>
        </p:nvSpPr>
        <p:spPr/>
        <p:txBody>
          <a:bodyPr/>
          <a:lstStyle/>
          <a:p>
            <a:r>
              <a:rPr lang="en-GB" dirty="0"/>
              <a:t>What is Human Rights Law</a:t>
            </a:r>
            <a:endParaRPr lang="en-PH" dirty="0"/>
          </a:p>
        </p:txBody>
      </p:sp>
      <p:sp>
        <p:nvSpPr>
          <p:cNvPr id="3" name="Content Placeholder 2">
            <a:extLst>
              <a:ext uri="{FF2B5EF4-FFF2-40B4-BE49-F238E27FC236}">
                <a16:creationId xmlns:a16="http://schemas.microsoft.com/office/drawing/2014/main" id="{A461954D-46DD-299B-A43F-B3DFDAACF12C}"/>
              </a:ext>
            </a:extLst>
          </p:cNvPr>
          <p:cNvSpPr>
            <a:spLocks noGrp="1"/>
          </p:cNvSpPr>
          <p:nvPr>
            <p:ph idx="1"/>
          </p:nvPr>
        </p:nvSpPr>
        <p:spPr/>
        <p:txBody>
          <a:bodyPr/>
          <a:lstStyle/>
          <a:p>
            <a:pPr marL="0" indent="0">
              <a:buNone/>
            </a:pPr>
            <a:r>
              <a:rPr lang="en-US" dirty="0"/>
              <a:t>Human Rights Law is a body of international and domestic laws, norms, and institutions designed to protect the fundamental rights and freedoms of individuals and groups against actions that interfere with those rights, primarily by governments.</a:t>
            </a:r>
            <a:endParaRPr lang="en-PH" dirty="0"/>
          </a:p>
        </p:txBody>
      </p:sp>
    </p:spTree>
    <p:extLst>
      <p:ext uri="{BB962C8B-B14F-4D97-AF65-F5344CB8AC3E}">
        <p14:creationId xmlns:p14="http://schemas.microsoft.com/office/powerpoint/2010/main" val="1188575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E67E-9B9F-07CC-91CB-56783F04725C}"/>
              </a:ext>
            </a:extLst>
          </p:cNvPr>
          <p:cNvSpPr>
            <a:spLocks noGrp="1"/>
          </p:cNvSpPr>
          <p:nvPr>
            <p:ph type="title"/>
          </p:nvPr>
        </p:nvSpPr>
        <p:spPr/>
        <p:txBody>
          <a:bodyPr/>
          <a:lstStyle/>
          <a:p>
            <a:r>
              <a:rPr lang="en-GB" dirty="0"/>
              <a:t>How are International Human Rights Laws Enforced</a:t>
            </a:r>
            <a:endParaRPr lang="en-PH" dirty="0"/>
          </a:p>
        </p:txBody>
      </p:sp>
      <p:sp>
        <p:nvSpPr>
          <p:cNvPr id="3" name="Text Placeholder 2">
            <a:extLst>
              <a:ext uri="{FF2B5EF4-FFF2-40B4-BE49-F238E27FC236}">
                <a16:creationId xmlns:a16="http://schemas.microsoft.com/office/drawing/2014/main" id="{A7CE5E95-664D-7974-5D16-DAB6151F02FF}"/>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422982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3B2C-5FC5-76A3-B42C-991F702D8551}"/>
              </a:ext>
            </a:extLst>
          </p:cNvPr>
          <p:cNvSpPr>
            <a:spLocks noGrp="1"/>
          </p:cNvSpPr>
          <p:nvPr>
            <p:ph type="title"/>
          </p:nvPr>
        </p:nvSpPr>
        <p:spPr/>
        <p:txBody>
          <a:bodyPr/>
          <a:lstStyle/>
          <a:p>
            <a:r>
              <a:rPr lang="en-GB" dirty="0"/>
              <a:t>Domestic Enforcement</a:t>
            </a:r>
            <a:endParaRPr lang="en-PH" dirty="0"/>
          </a:p>
        </p:txBody>
      </p:sp>
      <p:sp>
        <p:nvSpPr>
          <p:cNvPr id="3" name="Content Placeholder 2">
            <a:extLst>
              <a:ext uri="{FF2B5EF4-FFF2-40B4-BE49-F238E27FC236}">
                <a16:creationId xmlns:a16="http://schemas.microsoft.com/office/drawing/2014/main" id="{58C769A2-AA70-17D0-21B6-80F3A059907E}"/>
              </a:ext>
            </a:extLst>
          </p:cNvPr>
          <p:cNvSpPr>
            <a:spLocks noGrp="1"/>
          </p:cNvSpPr>
          <p:nvPr>
            <p:ph idx="1"/>
          </p:nvPr>
        </p:nvSpPr>
        <p:spPr/>
        <p:txBody>
          <a:bodyPr/>
          <a:lstStyle/>
          <a:p>
            <a:r>
              <a:rPr lang="en-US" b="1" dirty="0"/>
              <a:t>Incorporation into National Law:</a:t>
            </a:r>
            <a:r>
              <a:rPr lang="en-US" dirty="0"/>
              <a:t> When a state ratifies an international human rights treaty, it commits to making its domestic laws compatible with the treaty's standards.</a:t>
            </a:r>
          </a:p>
          <a:p>
            <a:endParaRPr lang="en-US" dirty="0"/>
          </a:p>
          <a:p>
            <a:r>
              <a:rPr lang="en-US" b="1" dirty="0"/>
              <a:t>National Institutions:</a:t>
            </a:r>
            <a:r>
              <a:rPr lang="en-US" dirty="0"/>
              <a:t> National courts, police, and specialized bodies like National Human Rights Institutions (NHRIs) are responsible for upholding human rights within the country. Individuals can seek remedies for violations through their national legal systems.</a:t>
            </a:r>
            <a:endParaRPr lang="en-PH" dirty="0"/>
          </a:p>
        </p:txBody>
      </p:sp>
    </p:spTree>
    <p:extLst>
      <p:ext uri="{BB962C8B-B14F-4D97-AF65-F5344CB8AC3E}">
        <p14:creationId xmlns:p14="http://schemas.microsoft.com/office/powerpoint/2010/main" val="1759221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4598-BD77-334A-44C7-AE145E5BFEA4}"/>
              </a:ext>
            </a:extLst>
          </p:cNvPr>
          <p:cNvSpPr>
            <a:spLocks noGrp="1"/>
          </p:cNvSpPr>
          <p:nvPr>
            <p:ph type="title"/>
          </p:nvPr>
        </p:nvSpPr>
        <p:spPr/>
        <p:txBody>
          <a:bodyPr/>
          <a:lstStyle/>
          <a:p>
            <a:r>
              <a:rPr lang="en-GB" dirty="0"/>
              <a:t>International Enforcement – UN System</a:t>
            </a:r>
            <a:endParaRPr lang="en-PH" dirty="0"/>
          </a:p>
        </p:txBody>
      </p:sp>
      <p:sp>
        <p:nvSpPr>
          <p:cNvPr id="3" name="Content Placeholder 2">
            <a:extLst>
              <a:ext uri="{FF2B5EF4-FFF2-40B4-BE49-F238E27FC236}">
                <a16:creationId xmlns:a16="http://schemas.microsoft.com/office/drawing/2014/main" id="{E9B5E0EF-AA27-5DE4-A36D-1FD7DEBB70C3}"/>
              </a:ext>
            </a:extLst>
          </p:cNvPr>
          <p:cNvSpPr>
            <a:spLocks noGrp="1"/>
          </p:cNvSpPr>
          <p:nvPr>
            <p:ph idx="1"/>
          </p:nvPr>
        </p:nvSpPr>
        <p:spPr>
          <a:xfrm>
            <a:off x="1103312" y="2052918"/>
            <a:ext cx="10326688" cy="4195481"/>
          </a:xfrm>
        </p:spPr>
        <p:txBody>
          <a:bodyPr>
            <a:normAutofit/>
          </a:bodyPr>
          <a:lstStyle/>
          <a:p>
            <a:pPr marL="0" indent="0">
              <a:buNone/>
            </a:pPr>
            <a:r>
              <a:rPr lang="en-GB" b="1" dirty="0"/>
              <a:t>Treaty</a:t>
            </a:r>
            <a:r>
              <a:rPr lang="en-PH" b="1" dirty="0"/>
              <a:t> Based Bodies</a:t>
            </a:r>
          </a:p>
          <a:p>
            <a:pPr marL="0" indent="0">
              <a:buNone/>
            </a:pPr>
            <a:r>
              <a:rPr lang="en-US" dirty="0"/>
              <a:t>These are committees of independent experts established to monitor the implementation of specific core international human rights treaties.</a:t>
            </a:r>
          </a:p>
          <a:p>
            <a:r>
              <a:rPr lang="en-US" b="1" dirty="0"/>
              <a:t>State Reporting: </a:t>
            </a:r>
            <a:r>
              <a:rPr lang="en-US" dirty="0"/>
              <a:t>States that ratify a treaty must submit periodic reports on their compliance to the relevant treaty body. The committee reviews the report, holds a public dialogue with the state, and issues Concluding Observations with recommendations.</a:t>
            </a:r>
          </a:p>
          <a:p>
            <a:r>
              <a:rPr lang="en-US" b="1" dirty="0"/>
              <a:t>Individual Complaints/Communications: </a:t>
            </a:r>
            <a:r>
              <a:rPr lang="en-US" dirty="0"/>
              <a:t>Some treaties or their Optional Protocols allow individuals who claim to be victims of a violation (and who have exhausted domestic remedies) to submit a complaint to the relevant treaty body. The body reviews the case and issues a non-binding view or recommendation</a:t>
            </a:r>
          </a:p>
          <a:p>
            <a:endParaRPr lang="en-GB" dirty="0"/>
          </a:p>
        </p:txBody>
      </p:sp>
    </p:spTree>
    <p:extLst>
      <p:ext uri="{BB962C8B-B14F-4D97-AF65-F5344CB8AC3E}">
        <p14:creationId xmlns:p14="http://schemas.microsoft.com/office/powerpoint/2010/main" val="2165786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F723-FF0E-D424-AD14-FBF97B4C5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B236E-E271-4487-4E82-D2A3CBEBB392}"/>
              </a:ext>
            </a:extLst>
          </p:cNvPr>
          <p:cNvSpPr>
            <a:spLocks noGrp="1"/>
          </p:cNvSpPr>
          <p:nvPr>
            <p:ph type="title"/>
          </p:nvPr>
        </p:nvSpPr>
        <p:spPr/>
        <p:txBody>
          <a:bodyPr/>
          <a:lstStyle/>
          <a:p>
            <a:r>
              <a:rPr lang="en-GB" dirty="0"/>
              <a:t>International Enforcement – UN System</a:t>
            </a:r>
            <a:endParaRPr lang="en-PH" dirty="0"/>
          </a:p>
        </p:txBody>
      </p:sp>
      <p:sp>
        <p:nvSpPr>
          <p:cNvPr id="3" name="Content Placeholder 2">
            <a:extLst>
              <a:ext uri="{FF2B5EF4-FFF2-40B4-BE49-F238E27FC236}">
                <a16:creationId xmlns:a16="http://schemas.microsoft.com/office/drawing/2014/main" id="{6FBC6835-C5BA-224F-C489-CF92118B72F7}"/>
              </a:ext>
            </a:extLst>
          </p:cNvPr>
          <p:cNvSpPr>
            <a:spLocks noGrp="1"/>
          </p:cNvSpPr>
          <p:nvPr>
            <p:ph idx="1"/>
          </p:nvPr>
        </p:nvSpPr>
        <p:spPr>
          <a:xfrm>
            <a:off x="1103312" y="2052918"/>
            <a:ext cx="10326688" cy="4195481"/>
          </a:xfrm>
        </p:spPr>
        <p:txBody>
          <a:bodyPr>
            <a:normAutofit/>
          </a:bodyPr>
          <a:lstStyle/>
          <a:p>
            <a:pPr marL="0" indent="0">
              <a:buNone/>
            </a:pPr>
            <a:r>
              <a:rPr lang="en-GB" b="1" dirty="0"/>
              <a:t>Charter Based Bodies</a:t>
            </a:r>
            <a:endParaRPr lang="en-PH" b="1" dirty="0"/>
          </a:p>
          <a:p>
            <a:pPr marL="0" indent="0">
              <a:buNone/>
            </a:pPr>
            <a:r>
              <a:rPr lang="en-US" dirty="0"/>
              <a:t>These bodies derive their mandate from the UN Charter and can address human rights in all UN member states.</a:t>
            </a:r>
          </a:p>
          <a:p>
            <a:r>
              <a:rPr lang="en-US" dirty="0"/>
              <a:t>Human Rights Council (HRC):</a:t>
            </a:r>
          </a:p>
          <a:p>
            <a:pPr lvl="1"/>
            <a:r>
              <a:rPr lang="en-US" dirty="0"/>
              <a:t>Universal Periodic Review (UPR): A unique process where the human rights records of all 193 UN member states are reviewed by their peers (other states) every five years. It results in recommendations that the state under review can accept or note.</a:t>
            </a:r>
          </a:p>
          <a:p>
            <a:pPr lvl="1"/>
            <a:r>
              <a:rPr lang="en-US" dirty="0"/>
              <a:t>Special Procedures: Independent experts (Special Rapporteurs, Independent Experts, or Working Groups) who monitor and advise on human rights issues in specific countries or on specific themes (e.g., torture, freedom of expression). They conduct country visits, send communications to states regarding alleged violations, and report to the HRC and the General Assembly.</a:t>
            </a:r>
            <a:endParaRPr lang="en-GB" dirty="0"/>
          </a:p>
        </p:txBody>
      </p:sp>
    </p:spTree>
    <p:extLst>
      <p:ext uri="{BB962C8B-B14F-4D97-AF65-F5344CB8AC3E}">
        <p14:creationId xmlns:p14="http://schemas.microsoft.com/office/powerpoint/2010/main" val="748802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57F8A-3DE0-ABEB-CE15-3703DB599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A5532-13E5-E945-FD05-E793CB7C0D93}"/>
              </a:ext>
            </a:extLst>
          </p:cNvPr>
          <p:cNvSpPr>
            <a:spLocks noGrp="1"/>
          </p:cNvSpPr>
          <p:nvPr>
            <p:ph type="title"/>
          </p:nvPr>
        </p:nvSpPr>
        <p:spPr/>
        <p:txBody>
          <a:bodyPr/>
          <a:lstStyle/>
          <a:p>
            <a:r>
              <a:rPr lang="en-GB" dirty="0"/>
              <a:t>International Enforcement – UN System</a:t>
            </a:r>
            <a:endParaRPr lang="en-PH" dirty="0"/>
          </a:p>
        </p:txBody>
      </p:sp>
      <p:sp>
        <p:nvSpPr>
          <p:cNvPr id="3" name="Content Placeholder 2">
            <a:extLst>
              <a:ext uri="{FF2B5EF4-FFF2-40B4-BE49-F238E27FC236}">
                <a16:creationId xmlns:a16="http://schemas.microsoft.com/office/drawing/2014/main" id="{E4CC6CD5-75C0-D8EA-AA16-DF1023F42C1E}"/>
              </a:ext>
            </a:extLst>
          </p:cNvPr>
          <p:cNvSpPr>
            <a:spLocks noGrp="1"/>
          </p:cNvSpPr>
          <p:nvPr>
            <p:ph idx="1"/>
          </p:nvPr>
        </p:nvSpPr>
        <p:spPr>
          <a:xfrm>
            <a:off x="1103312" y="2052918"/>
            <a:ext cx="10326688" cy="4195481"/>
          </a:xfrm>
        </p:spPr>
        <p:txBody>
          <a:bodyPr>
            <a:normAutofit/>
          </a:bodyPr>
          <a:lstStyle/>
          <a:p>
            <a:pPr marL="0" indent="0">
              <a:buNone/>
            </a:pPr>
            <a:r>
              <a:rPr lang="en-GB" b="1" dirty="0"/>
              <a:t>Charter Based Bodies Cont.</a:t>
            </a:r>
          </a:p>
          <a:p>
            <a:pPr marL="0" indent="0">
              <a:buNone/>
            </a:pPr>
            <a:endParaRPr lang="en-GB" b="1" dirty="0"/>
          </a:p>
          <a:p>
            <a:pPr>
              <a:buFont typeface="Wingdings" panose="05000000000000000000" pitchFamily="2" charset="2"/>
              <a:buChar char="Ø"/>
            </a:pPr>
            <a:r>
              <a:rPr lang="en-US" b="1" dirty="0"/>
              <a:t>UN Security Council (UNSC): The UNSC may address grave, large-scale human rights violations, especially those that threaten international peace and security. It has the power to impose sanctions (economic, arms embargoes) or even authorize military action (though this is rare and controversial in the context of human rights)</a:t>
            </a:r>
            <a:endParaRPr lang="en-PH" b="1" dirty="0"/>
          </a:p>
        </p:txBody>
      </p:sp>
    </p:spTree>
    <p:extLst>
      <p:ext uri="{BB962C8B-B14F-4D97-AF65-F5344CB8AC3E}">
        <p14:creationId xmlns:p14="http://schemas.microsoft.com/office/powerpoint/2010/main" val="1599936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21F-C61F-B5B2-C8A1-E709CAEEC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59767-110E-C787-F441-22CDADC8A677}"/>
              </a:ext>
            </a:extLst>
          </p:cNvPr>
          <p:cNvSpPr>
            <a:spLocks noGrp="1"/>
          </p:cNvSpPr>
          <p:nvPr>
            <p:ph type="title"/>
          </p:nvPr>
        </p:nvSpPr>
        <p:spPr/>
        <p:txBody>
          <a:bodyPr/>
          <a:lstStyle/>
          <a:p>
            <a:r>
              <a:rPr lang="en-GB" dirty="0"/>
              <a:t>International Enforcement – Regional Systems</a:t>
            </a:r>
            <a:endParaRPr lang="en-PH" dirty="0"/>
          </a:p>
        </p:txBody>
      </p:sp>
      <p:sp>
        <p:nvSpPr>
          <p:cNvPr id="3" name="Content Placeholder 2">
            <a:extLst>
              <a:ext uri="{FF2B5EF4-FFF2-40B4-BE49-F238E27FC236}">
                <a16:creationId xmlns:a16="http://schemas.microsoft.com/office/drawing/2014/main" id="{F4D2FD67-6B4F-59FA-ACA9-8C9FDE229272}"/>
              </a:ext>
            </a:extLst>
          </p:cNvPr>
          <p:cNvSpPr>
            <a:spLocks noGrp="1"/>
          </p:cNvSpPr>
          <p:nvPr>
            <p:ph idx="1"/>
          </p:nvPr>
        </p:nvSpPr>
        <p:spPr>
          <a:xfrm>
            <a:off x="1103312" y="2052918"/>
            <a:ext cx="10326688" cy="4195481"/>
          </a:xfrm>
        </p:spPr>
        <p:txBody>
          <a:bodyPr>
            <a:normAutofit lnSpcReduction="10000"/>
          </a:bodyPr>
          <a:lstStyle/>
          <a:p>
            <a:r>
              <a:rPr lang="en-US" b="1" dirty="0"/>
              <a:t>European System: </a:t>
            </a:r>
            <a:r>
              <a:rPr lang="en-US" dirty="0"/>
              <a:t>The European Court of Human Rights (ECtHR) issues legally binding judgments on human rights violations under the European Convention on Human Rights.</a:t>
            </a:r>
          </a:p>
          <a:p>
            <a:r>
              <a:rPr lang="en-US" b="1" dirty="0"/>
              <a:t>Inter-American System: </a:t>
            </a:r>
            <a:r>
              <a:rPr lang="en-US" dirty="0"/>
              <a:t>The Inter-American Court of Human Rights and the Inter-American Commission on Human Rights enforce the American Convention on Human Rights. The Court's judgments are legally binding.</a:t>
            </a:r>
          </a:p>
          <a:p>
            <a:r>
              <a:rPr lang="en-US" b="1" dirty="0"/>
              <a:t>African System: </a:t>
            </a:r>
            <a:r>
              <a:rPr lang="en-US" dirty="0"/>
              <a:t>The African Commission on Human and Peoples' Rights and the African Court on Human and Peoples' Rights enforce the African Charter on Human and Peoples' Rights.</a:t>
            </a:r>
          </a:p>
          <a:p>
            <a:r>
              <a:rPr lang="en-US" b="1" dirty="0"/>
              <a:t>The ASEAN System: </a:t>
            </a:r>
            <a:r>
              <a:rPr lang="en-US" dirty="0"/>
              <a:t>The ASEAN Intergovernmental Commission on Human Rights (AICHR) monitors the ASEAN Human Rights Declaration (AHRD). However, the AHED is a non binding agreement and therefore the AICHR has no enforcement powers.</a:t>
            </a:r>
            <a:endParaRPr lang="en-GB" dirty="0"/>
          </a:p>
        </p:txBody>
      </p:sp>
    </p:spTree>
    <p:extLst>
      <p:ext uri="{BB962C8B-B14F-4D97-AF65-F5344CB8AC3E}">
        <p14:creationId xmlns:p14="http://schemas.microsoft.com/office/powerpoint/2010/main" val="712817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6125-505A-4B44-69F2-46220AB3D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64CC7-F60A-0D17-E3E8-99160FB19F4C}"/>
              </a:ext>
            </a:extLst>
          </p:cNvPr>
          <p:cNvSpPr>
            <a:spLocks noGrp="1"/>
          </p:cNvSpPr>
          <p:nvPr>
            <p:ph type="title"/>
          </p:nvPr>
        </p:nvSpPr>
        <p:spPr/>
        <p:txBody>
          <a:bodyPr/>
          <a:lstStyle/>
          <a:p>
            <a:r>
              <a:rPr lang="en-GB" dirty="0"/>
              <a:t>International Enforcement – International Criminal Justice</a:t>
            </a:r>
            <a:endParaRPr lang="en-PH" dirty="0"/>
          </a:p>
        </p:txBody>
      </p:sp>
      <p:sp>
        <p:nvSpPr>
          <p:cNvPr id="3" name="Content Placeholder 2">
            <a:extLst>
              <a:ext uri="{FF2B5EF4-FFF2-40B4-BE49-F238E27FC236}">
                <a16:creationId xmlns:a16="http://schemas.microsoft.com/office/drawing/2014/main" id="{2C8618E1-4C90-64B6-450C-639668238710}"/>
              </a:ext>
            </a:extLst>
          </p:cNvPr>
          <p:cNvSpPr>
            <a:spLocks noGrp="1"/>
          </p:cNvSpPr>
          <p:nvPr>
            <p:ph idx="1"/>
          </p:nvPr>
        </p:nvSpPr>
        <p:spPr>
          <a:xfrm>
            <a:off x="1335740" y="2052918"/>
            <a:ext cx="10031507" cy="4554070"/>
          </a:xfrm>
        </p:spPr>
        <p:txBody>
          <a:bodyPr>
            <a:normAutofit fontScale="92500" lnSpcReduction="20000"/>
          </a:bodyPr>
          <a:lstStyle/>
          <a:p>
            <a:pPr marL="0" indent="0">
              <a:buNone/>
            </a:pPr>
            <a:r>
              <a:rPr lang="en-GB" b="1" dirty="0"/>
              <a:t>The International Criminal Court</a:t>
            </a:r>
          </a:p>
          <a:p>
            <a:pPr marL="0" indent="0">
              <a:buNone/>
            </a:pPr>
            <a:endParaRPr lang="en-GB" b="1" dirty="0"/>
          </a:p>
          <a:p>
            <a:pPr marL="0" indent="0">
              <a:buNone/>
            </a:pPr>
            <a:r>
              <a:rPr lang="en-US" dirty="0"/>
              <a:t>The International Criminal Court (ICC) is an independent international tribunal located in The Hague, Netherlands. Established by the Rome Statute in 2002, it is the first and only permanent international court with the authority to prosecute individuals for the most serious crimes of concern to the international community.</a:t>
            </a:r>
          </a:p>
          <a:p>
            <a:pPr marL="0" indent="0">
              <a:buNone/>
            </a:pPr>
            <a:endParaRPr lang="en-US" dirty="0"/>
          </a:p>
          <a:p>
            <a:pPr marL="0" indent="0">
              <a:buNone/>
            </a:pPr>
            <a:r>
              <a:rPr lang="en-US" dirty="0"/>
              <a:t>The ICC's jurisdiction is limited to crimes committed after July 1, 2002, and can generally only prosecute cases where:</a:t>
            </a:r>
          </a:p>
          <a:p>
            <a:pPr marL="0" indent="0">
              <a:buNone/>
            </a:pPr>
            <a:endParaRPr lang="en-US" dirty="0"/>
          </a:p>
          <a:p>
            <a:pPr>
              <a:buFont typeface="Wingdings" panose="05000000000000000000" pitchFamily="2" charset="2"/>
              <a:buChar char="Ø"/>
            </a:pPr>
            <a:r>
              <a:rPr lang="en-US" dirty="0"/>
              <a:t>The accused is a national of a state party to the Rome Statute.</a:t>
            </a:r>
          </a:p>
          <a:p>
            <a:pPr>
              <a:buFont typeface="Wingdings" panose="05000000000000000000" pitchFamily="2" charset="2"/>
              <a:buChar char="Ø"/>
            </a:pPr>
            <a:r>
              <a:rPr lang="en-US" dirty="0"/>
              <a:t>The alleged crime took place on the territory of a state party.</a:t>
            </a:r>
          </a:p>
          <a:p>
            <a:pPr>
              <a:buFont typeface="Wingdings" panose="05000000000000000000" pitchFamily="2" charset="2"/>
              <a:buChar char="Ø"/>
            </a:pPr>
            <a:r>
              <a:rPr lang="en-US" dirty="0"/>
              <a:t>A situation is referred to the court by the United Nations Security Council, regardless of whether the state involved is a party to the Rome Statute.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02025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7DA3-39E8-EE06-47AE-BC0DCBF41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D242B-65A5-1587-DB81-37F6500CCEDE}"/>
              </a:ext>
            </a:extLst>
          </p:cNvPr>
          <p:cNvSpPr>
            <a:spLocks noGrp="1"/>
          </p:cNvSpPr>
          <p:nvPr>
            <p:ph type="title"/>
          </p:nvPr>
        </p:nvSpPr>
        <p:spPr/>
        <p:txBody>
          <a:bodyPr/>
          <a:lstStyle/>
          <a:p>
            <a:r>
              <a:rPr lang="en-GB" dirty="0"/>
              <a:t>International Enforcement – International Criminal Justice</a:t>
            </a:r>
            <a:endParaRPr lang="en-PH" dirty="0"/>
          </a:p>
        </p:txBody>
      </p:sp>
      <p:sp>
        <p:nvSpPr>
          <p:cNvPr id="3" name="Content Placeholder 2">
            <a:extLst>
              <a:ext uri="{FF2B5EF4-FFF2-40B4-BE49-F238E27FC236}">
                <a16:creationId xmlns:a16="http://schemas.microsoft.com/office/drawing/2014/main" id="{4758D69C-157E-C94A-DE4A-9A59F34CA07F}"/>
              </a:ext>
            </a:extLst>
          </p:cNvPr>
          <p:cNvSpPr>
            <a:spLocks noGrp="1"/>
          </p:cNvSpPr>
          <p:nvPr>
            <p:ph idx="1"/>
          </p:nvPr>
        </p:nvSpPr>
        <p:spPr>
          <a:xfrm>
            <a:off x="277906" y="2214282"/>
            <a:ext cx="11152094" cy="4392706"/>
          </a:xfrm>
        </p:spPr>
        <p:txBody>
          <a:bodyPr>
            <a:normAutofit fontScale="92500" lnSpcReduction="10000"/>
          </a:bodyPr>
          <a:lstStyle/>
          <a:p>
            <a:pPr marL="0" indent="0">
              <a:buNone/>
            </a:pPr>
            <a:r>
              <a:rPr lang="en-US" dirty="0"/>
              <a:t>Its jurisdiction covers</a:t>
            </a:r>
          </a:p>
          <a:p>
            <a:pPr>
              <a:buFont typeface="Wingdings" panose="05000000000000000000" pitchFamily="2" charset="2"/>
              <a:buChar char="Ø"/>
            </a:pPr>
            <a:r>
              <a:rPr lang="en-US" dirty="0"/>
              <a:t>Genocide: Acts committed with the intent to destroy, in whole or in part, a national, ethnic, racial, or religious group.</a:t>
            </a:r>
          </a:p>
          <a:p>
            <a:pPr marL="0" indent="0">
              <a:buNone/>
            </a:pPr>
            <a:endParaRPr lang="en-US" dirty="0"/>
          </a:p>
          <a:p>
            <a:pPr>
              <a:buFont typeface="Wingdings" panose="05000000000000000000" pitchFamily="2" charset="2"/>
              <a:buChar char="Ø"/>
            </a:pPr>
            <a:r>
              <a:rPr lang="en-US" dirty="0"/>
              <a:t>Crimes against humanity: Widespread or systematic attacks directed against any civilian population, such as murder, extermination, enslavement, deportation, and torture.</a:t>
            </a:r>
          </a:p>
          <a:p>
            <a:pPr marL="0" indent="0">
              <a:buNone/>
            </a:pPr>
            <a:endParaRPr lang="en-US" dirty="0"/>
          </a:p>
          <a:p>
            <a:pPr>
              <a:buFont typeface="Wingdings" panose="05000000000000000000" pitchFamily="2" charset="2"/>
              <a:buChar char="Ø"/>
            </a:pPr>
            <a:r>
              <a:rPr lang="en-US" dirty="0"/>
              <a:t>War crimes: Grave breaches of the Geneva Conventions and other serious violations of the laws and customs applicable in international armed conflict.</a:t>
            </a:r>
          </a:p>
          <a:p>
            <a:pPr marL="0" indent="0">
              <a:buNone/>
            </a:pPr>
            <a:endParaRPr lang="en-US" dirty="0"/>
          </a:p>
          <a:p>
            <a:pPr>
              <a:buFont typeface="Wingdings" panose="05000000000000000000" pitchFamily="2" charset="2"/>
              <a:buChar char="Ø"/>
            </a:pPr>
            <a:r>
              <a:rPr lang="en-US" dirty="0"/>
              <a:t>Crime of aggression: The use of armed force by a state against the sovereignty, territorial integrity, or political independence of another state.</a:t>
            </a:r>
          </a:p>
          <a:p>
            <a:pPr marL="0" indent="0">
              <a:buNone/>
            </a:pPr>
            <a:endParaRPr lang="en-US" dirty="0"/>
          </a:p>
        </p:txBody>
      </p:sp>
    </p:spTree>
    <p:extLst>
      <p:ext uri="{BB962C8B-B14F-4D97-AF65-F5344CB8AC3E}">
        <p14:creationId xmlns:p14="http://schemas.microsoft.com/office/powerpoint/2010/main" val="4019951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EE3C8-80BB-FBC2-BFDA-C5A32833A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114A9-3C80-A035-1FF9-7626A7764444}"/>
              </a:ext>
            </a:extLst>
          </p:cNvPr>
          <p:cNvSpPr>
            <a:spLocks noGrp="1"/>
          </p:cNvSpPr>
          <p:nvPr>
            <p:ph type="title"/>
          </p:nvPr>
        </p:nvSpPr>
        <p:spPr/>
        <p:txBody>
          <a:bodyPr/>
          <a:lstStyle/>
          <a:p>
            <a:r>
              <a:rPr lang="en-GB" dirty="0"/>
              <a:t>International Enforcement – International Court of Justice</a:t>
            </a:r>
            <a:endParaRPr lang="en-PH" dirty="0"/>
          </a:p>
        </p:txBody>
      </p:sp>
      <p:sp>
        <p:nvSpPr>
          <p:cNvPr id="3" name="Content Placeholder 2">
            <a:extLst>
              <a:ext uri="{FF2B5EF4-FFF2-40B4-BE49-F238E27FC236}">
                <a16:creationId xmlns:a16="http://schemas.microsoft.com/office/drawing/2014/main" id="{95448EF7-E142-3470-FA18-39D43D198977}"/>
              </a:ext>
            </a:extLst>
          </p:cNvPr>
          <p:cNvSpPr>
            <a:spLocks noGrp="1"/>
          </p:cNvSpPr>
          <p:nvPr>
            <p:ph idx="1"/>
          </p:nvPr>
        </p:nvSpPr>
        <p:spPr>
          <a:xfrm>
            <a:off x="1335741" y="2052918"/>
            <a:ext cx="8525436" cy="3567953"/>
          </a:xfrm>
        </p:spPr>
        <p:txBody>
          <a:bodyPr>
            <a:normAutofit/>
          </a:bodyPr>
          <a:lstStyle/>
          <a:p>
            <a:pPr marL="0" indent="0">
              <a:buNone/>
            </a:pPr>
            <a:r>
              <a:rPr lang="en-PH" dirty="0"/>
              <a:t>Settling Disputes Between States: The ICJ hears and rules on "contentious cases" brought before it by states. These disputes can cover a wide range of issues, including territorial and maritime boundaries, diplomatic relations, and breaches of international obligations. The court's judgments are final and binding on the states involved.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5480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E609-14A1-D9F7-DDC9-43FE2CDA1861}"/>
              </a:ext>
            </a:extLst>
          </p:cNvPr>
          <p:cNvSpPr>
            <a:spLocks noGrp="1"/>
          </p:cNvSpPr>
          <p:nvPr>
            <p:ph type="title"/>
          </p:nvPr>
        </p:nvSpPr>
        <p:spPr/>
        <p:txBody>
          <a:bodyPr/>
          <a:lstStyle/>
          <a:p>
            <a:r>
              <a:rPr lang="en-US" dirty="0"/>
              <a:t>Key Challenges Facing International Human Right Law</a:t>
            </a:r>
            <a:endParaRPr lang="en-PH" dirty="0"/>
          </a:p>
        </p:txBody>
      </p:sp>
      <p:sp>
        <p:nvSpPr>
          <p:cNvPr id="3" name="Text Placeholder 2">
            <a:extLst>
              <a:ext uri="{FF2B5EF4-FFF2-40B4-BE49-F238E27FC236}">
                <a16:creationId xmlns:a16="http://schemas.microsoft.com/office/drawing/2014/main" id="{D3326D3B-AF3B-57CF-50F9-23268B003F9B}"/>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215424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E272-B6AC-8D6D-EDA6-14E40FE7035C}"/>
              </a:ext>
            </a:extLst>
          </p:cNvPr>
          <p:cNvSpPr>
            <a:spLocks noGrp="1"/>
          </p:cNvSpPr>
          <p:nvPr>
            <p:ph type="title"/>
          </p:nvPr>
        </p:nvSpPr>
        <p:spPr/>
        <p:txBody>
          <a:bodyPr/>
          <a:lstStyle/>
          <a:p>
            <a:r>
              <a:rPr lang="en-GB" dirty="0"/>
              <a:t>Core Principles</a:t>
            </a:r>
            <a:endParaRPr lang="en-PH" dirty="0"/>
          </a:p>
        </p:txBody>
      </p:sp>
      <p:sp>
        <p:nvSpPr>
          <p:cNvPr id="3" name="Content Placeholder 2">
            <a:extLst>
              <a:ext uri="{FF2B5EF4-FFF2-40B4-BE49-F238E27FC236}">
                <a16:creationId xmlns:a16="http://schemas.microsoft.com/office/drawing/2014/main" id="{5C70FCD8-BF3B-9909-33E7-FB598A4D63AE}"/>
              </a:ext>
            </a:extLst>
          </p:cNvPr>
          <p:cNvSpPr>
            <a:spLocks noGrp="1"/>
          </p:cNvSpPr>
          <p:nvPr>
            <p:ph idx="1"/>
          </p:nvPr>
        </p:nvSpPr>
        <p:spPr/>
        <p:txBody>
          <a:bodyPr/>
          <a:lstStyle/>
          <a:p>
            <a:pPr marL="0" indent="0">
              <a:buNone/>
            </a:pPr>
            <a:r>
              <a:rPr lang="en-US" dirty="0"/>
              <a:t>Human Rights Law is based on the following principles:</a:t>
            </a:r>
          </a:p>
          <a:p>
            <a:r>
              <a:rPr lang="en-US" dirty="0"/>
              <a:t>Universality: Human rights belong to all people, everywhere, simply because they are human.</a:t>
            </a:r>
          </a:p>
          <a:p>
            <a:r>
              <a:rPr lang="en-US" dirty="0"/>
              <a:t>Inalienability: Rights cannot be taken away or surrendered, except in specific situations and through due process (e.g., imprisonment following a fair trial).</a:t>
            </a:r>
          </a:p>
          <a:p>
            <a:r>
              <a:rPr lang="en-US" dirty="0"/>
              <a:t>Indivisibility and Interdependence: All rights—whether civil, political, economic, social, or cultural—are of equal importance and cannot be fully enjoyed without the others.</a:t>
            </a:r>
            <a:endParaRPr lang="en-PH" dirty="0"/>
          </a:p>
        </p:txBody>
      </p:sp>
    </p:spTree>
    <p:extLst>
      <p:ext uri="{BB962C8B-B14F-4D97-AF65-F5344CB8AC3E}">
        <p14:creationId xmlns:p14="http://schemas.microsoft.com/office/powerpoint/2010/main" val="2963940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DAFF-58C7-577F-04F1-C68DA5E492E8}"/>
              </a:ext>
            </a:extLst>
          </p:cNvPr>
          <p:cNvSpPr>
            <a:spLocks noGrp="1"/>
          </p:cNvSpPr>
          <p:nvPr>
            <p:ph type="title"/>
          </p:nvPr>
        </p:nvSpPr>
        <p:spPr/>
        <p:txBody>
          <a:bodyPr/>
          <a:lstStyle/>
          <a:p>
            <a:r>
              <a:rPr lang="en-PH" dirty="0"/>
              <a:t>Weak Enforcement and Accountability</a:t>
            </a:r>
          </a:p>
        </p:txBody>
      </p:sp>
      <p:sp>
        <p:nvSpPr>
          <p:cNvPr id="3" name="Content Placeholder 2">
            <a:extLst>
              <a:ext uri="{FF2B5EF4-FFF2-40B4-BE49-F238E27FC236}">
                <a16:creationId xmlns:a16="http://schemas.microsoft.com/office/drawing/2014/main" id="{4BACEDAF-ABA7-1314-0424-86F1E0A2E2BF}"/>
              </a:ext>
            </a:extLst>
          </p:cNvPr>
          <p:cNvSpPr>
            <a:spLocks noGrp="1"/>
          </p:cNvSpPr>
          <p:nvPr>
            <p:ph idx="1"/>
          </p:nvPr>
        </p:nvSpPr>
        <p:spPr/>
        <p:txBody>
          <a:bodyPr/>
          <a:lstStyle/>
          <a:p>
            <a:r>
              <a:rPr lang="en-GB" dirty="0"/>
              <a:t>Lack of centralised enforcement mechanism</a:t>
            </a:r>
          </a:p>
          <a:p>
            <a:r>
              <a:rPr lang="en-GB" dirty="0"/>
              <a:t>Voluntary compliance</a:t>
            </a:r>
          </a:p>
          <a:p>
            <a:r>
              <a:rPr lang="en-GB" dirty="0"/>
              <a:t>Non binding decisions</a:t>
            </a:r>
          </a:p>
          <a:p>
            <a:r>
              <a:rPr lang="en-GB" dirty="0"/>
              <a:t>Big gap between what States agree to in Treaties and what there actual practices are.</a:t>
            </a:r>
          </a:p>
          <a:p>
            <a:endParaRPr lang="en-PH" dirty="0"/>
          </a:p>
        </p:txBody>
      </p:sp>
    </p:spTree>
    <p:extLst>
      <p:ext uri="{BB962C8B-B14F-4D97-AF65-F5344CB8AC3E}">
        <p14:creationId xmlns:p14="http://schemas.microsoft.com/office/powerpoint/2010/main" val="3787658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AD7-85F5-74AE-94E4-634E79CADFD6}"/>
              </a:ext>
            </a:extLst>
          </p:cNvPr>
          <p:cNvSpPr>
            <a:spLocks noGrp="1"/>
          </p:cNvSpPr>
          <p:nvPr>
            <p:ph type="title"/>
          </p:nvPr>
        </p:nvSpPr>
        <p:spPr/>
        <p:txBody>
          <a:bodyPr/>
          <a:lstStyle/>
          <a:p>
            <a:r>
              <a:rPr lang="en-GB" dirty="0"/>
              <a:t>State Sovereignty and Political Will</a:t>
            </a:r>
            <a:endParaRPr lang="en-PH" dirty="0"/>
          </a:p>
        </p:txBody>
      </p:sp>
      <p:sp>
        <p:nvSpPr>
          <p:cNvPr id="3" name="Content Placeholder 2">
            <a:extLst>
              <a:ext uri="{FF2B5EF4-FFF2-40B4-BE49-F238E27FC236}">
                <a16:creationId xmlns:a16="http://schemas.microsoft.com/office/drawing/2014/main" id="{D4555520-6E29-99BE-7839-ECBD3AF77CE2}"/>
              </a:ext>
            </a:extLst>
          </p:cNvPr>
          <p:cNvSpPr>
            <a:spLocks noGrp="1"/>
          </p:cNvSpPr>
          <p:nvPr>
            <p:ph idx="1"/>
          </p:nvPr>
        </p:nvSpPr>
        <p:spPr/>
        <p:txBody>
          <a:bodyPr/>
          <a:lstStyle/>
          <a:p>
            <a:r>
              <a:rPr lang="en-GB" dirty="0"/>
              <a:t>State sovereignty – Up to the state to decide how to treat its citizens</a:t>
            </a:r>
          </a:p>
          <a:p>
            <a:r>
              <a:rPr lang="en-GB" dirty="0"/>
              <a:t>Powerful states avoid or resist international human rights oversight</a:t>
            </a:r>
          </a:p>
          <a:p>
            <a:r>
              <a:rPr lang="en-GB" dirty="0"/>
              <a:t>Enforcement action is often influenced by political/</a:t>
            </a:r>
            <a:r>
              <a:rPr lang="en-GB" dirty="0" err="1"/>
              <a:t>eonomic</a:t>
            </a:r>
            <a:r>
              <a:rPr lang="en-GB" dirty="0"/>
              <a:t> issues.</a:t>
            </a:r>
          </a:p>
          <a:p>
            <a:r>
              <a:rPr lang="en-GB" dirty="0"/>
              <a:t>Resistance to Universalism – Are human rights a Western creation?</a:t>
            </a:r>
          </a:p>
          <a:p>
            <a:endParaRPr lang="en-PH" dirty="0"/>
          </a:p>
        </p:txBody>
      </p:sp>
    </p:spTree>
    <p:extLst>
      <p:ext uri="{BB962C8B-B14F-4D97-AF65-F5344CB8AC3E}">
        <p14:creationId xmlns:p14="http://schemas.microsoft.com/office/powerpoint/2010/main" val="1616327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21F1-7D85-93B6-B567-9D5DFAC2CF77}"/>
              </a:ext>
            </a:extLst>
          </p:cNvPr>
          <p:cNvSpPr>
            <a:spLocks noGrp="1"/>
          </p:cNvSpPr>
          <p:nvPr>
            <p:ph type="title"/>
          </p:nvPr>
        </p:nvSpPr>
        <p:spPr/>
        <p:txBody>
          <a:bodyPr/>
          <a:lstStyle/>
          <a:p>
            <a:r>
              <a:rPr lang="en-GB" dirty="0"/>
              <a:t>Fragmentation and Resource Constraints</a:t>
            </a:r>
            <a:endParaRPr lang="en-PH" dirty="0"/>
          </a:p>
        </p:txBody>
      </p:sp>
      <p:sp>
        <p:nvSpPr>
          <p:cNvPr id="3" name="Content Placeholder 2">
            <a:extLst>
              <a:ext uri="{FF2B5EF4-FFF2-40B4-BE49-F238E27FC236}">
                <a16:creationId xmlns:a16="http://schemas.microsoft.com/office/drawing/2014/main" id="{B1F8F0D6-D6D4-9908-FC83-8AD9608D52F3}"/>
              </a:ext>
            </a:extLst>
          </p:cNvPr>
          <p:cNvSpPr>
            <a:spLocks noGrp="1"/>
          </p:cNvSpPr>
          <p:nvPr>
            <p:ph idx="1"/>
          </p:nvPr>
        </p:nvSpPr>
        <p:spPr/>
        <p:txBody>
          <a:bodyPr/>
          <a:lstStyle/>
          <a:p>
            <a:r>
              <a:rPr lang="en-GB" dirty="0"/>
              <a:t>Systemic Fragmentation – Complex system with a wide variety of Treaties, Bodies and Mechanisms</a:t>
            </a:r>
          </a:p>
          <a:p>
            <a:pPr marL="0" indent="0">
              <a:buNone/>
            </a:pPr>
            <a:endParaRPr lang="en-GB" dirty="0"/>
          </a:p>
          <a:p>
            <a:r>
              <a:rPr lang="en-GB" dirty="0"/>
              <a:t>Resources and Capacity Gaps: </a:t>
            </a:r>
          </a:p>
          <a:p>
            <a:pPr lvl="1"/>
            <a:r>
              <a:rPr lang="en-GB" dirty="0"/>
              <a:t>A lot of the treaty bodies are under resourced. </a:t>
            </a:r>
          </a:p>
          <a:p>
            <a:pPr lvl="1"/>
            <a:r>
              <a:rPr lang="en-GB" dirty="0"/>
              <a:t>Many counties do not have the resources to implement recommendations</a:t>
            </a:r>
          </a:p>
          <a:p>
            <a:endParaRPr lang="en-PH" dirty="0"/>
          </a:p>
        </p:txBody>
      </p:sp>
    </p:spTree>
    <p:extLst>
      <p:ext uri="{BB962C8B-B14F-4D97-AF65-F5344CB8AC3E}">
        <p14:creationId xmlns:p14="http://schemas.microsoft.com/office/powerpoint/2010/main" val="3551491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731E-840B-521E-9F5E-C694E039F3EA}"/>
              </a:ext>
            </a:extLst>
          </p:cNvPr>
          <p:cNvSpPr>
            <a:spLocks noGrp="1"/>
          </p:cNvSpPr>
          <p:nvPr>
            <p:ph type="title"/>
          </p:nvPr>
        </p:nvSpPr>
        <p:spPr/>
        <p:txBody>
          <a:bodyPr/>
          <a:lstStyle/>
          <a:p>
            <a:r>
              <a:rPr lang="en-GB" dirty="0"/>
              <a:t>Over Burdening the System</a:t>
            </a:r>
            <a:endParaRPr lang="en-PH" dirty="0"/>
          </a:p>
        </p:txBody>
      </p:sp>
      <p:sp>
        <p:nvSpPr>
          <p:cNvPr id="3" name="Content Placeholder 2">
            <a:extLst>
              <a:ext uri="{FF2B5EF4-FFF2-40B4-BE49-F238E27FC236}">
                <a16:creationId xmlns:a16="http://schemas.microsoft.com/office/drawing/2014/main" id="{8D4CED0C-E8C6-3B4B-9297-787854C6D7F4}"/>
              </a:ext>
            </a:extLst>
          </p:cNvPr>
          <p:cNvSpPr>
            <a:spLocks noGrp="1"/>
          </p:cNvSpPr>
          <p:nvPr>
            <p:ph idx="1"/>
          </p:nvPr>
        </p:nvSpPr>
        <p:spPr/>
        <p:txBody>
          <a:bodyPr/>
          <a:lstStyle/>
          <a:p>
            <a:r>
              <a:rPr lang="en-GB" dirty="0"/>
              <a:t>Competing Rights and Priorities</a:t>
            </a:r>
          </a:p>
          <a:p>
            <a:pPr lvl="1"/>
            <a:r>
              <a:rPr lang="en-GB" dirty="0"/>
              <a:t>Focusing on Political or Civil Rights not Cultural or Social Rights etc</a:t>
            </a:r>
          </a:p>
          <a:p>
            <a:pPr lvl="1"/>
            <a:r>
              <a:rPr lang="en-GB" dirty="0"/>
              <a:t>Too much focus on legal issues not on general development and poverty</a:t>
            </a:r>
          </a:p>
          <a:p>
            <a:r>
              <a:rPr lang="en-GB" dirty="0"/>
              <a:t>Non-State Actors – The rise of non-state actors like Multi-national companies and powerful armed groups pose </a:t>
            </a:r>
            <a:r>
              <a:rPr lang="en-GB"/>
              <a:t>a challenge.</a:t>
            </a:r>
            <a:endParaRPr lang="en-PH" dirty="0"/>
          </a:p>
        </p:txBody>
      </p:sp>
    </p:spTree>
    <p:extLst>
      <p:ext uri="{BB962C8B-B14F-4D97-AF65-F5344CB8AC3E}">
        <p14:creationId xmlns:p14="http://schemas.microsoft.com/office/powerpoint/2010/main" val="2907434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820D-D9F6-EA82-BA66-20E2126CFB94}"/>
              </a:ext>
            </a:extLst>
          </p:cNvPr>
          <p:cNvSpPr>
            <a:spLocks noGrp="1"/>
          </p:cNvSpPr>
          <p:nvPr>
            <p:ph type="title"/>
          </p:nvPr>
        </p:nvSpPr>
        <p:spPr/>
        <p:txBody>
          <a:bodyPr/>
          <a:lstStyle/>
          <a:p>
            <a:r>
              <a:rPr lang="en-GB" dirty="0"/>
              <a:t>Human Rights Organisations</a:t>
            </a:r>
            <a:endParaRPr lang="en-PH" dirty="0"/>
          </a:p>
        </p:txBody>
      </p:sp>
      <p:sp>
        <p:nvSpPr>
          <p:cNvPr id="3" name="Content Placeholder 2">
            <a:extLst>
              <a:ext uri="{FF2B5EF4-FFF2-40B4-BE49-F238E27FC236}">
                <a16:creationId xmlns:a16="http://schemas.microsoft.com/office/drawing/2014/main" id="{5550194C-B020-025A-5092-1495B08FD62D}"/>
              </a:ext>
            </a:extLst>
          </p:cNvPr>
          <p:cNvSpPr>
            <a:spLocks noGrp="1"/>
          </p:cNvSpPr>
          <p:nvPr>
            <p:ph idx="1"/>
          </p:nvPr>
        </p:nvSpPr>
        <p:spPr/>
        <p:txBody>
          <a:bodyPr/>
          <a:lstStyle/>
          <a:p>
            <a:r>
              <a:rPr lang="en-GB" dirty="0"/>
              <a:t>Amnesty International</a:t>
            </a:r>
          </a:p>
          <a:p>
            <a:r>
              <a:rPr lang="en-GB" dirty="0"/>
              <a:t>Human Rights Watch</a:t>
            </a:r>
          </a:p>
          <a:p>
            <a:r>
              <a:rPr lang="en-GB" dirty="0"/>
              <a:t>International Federation for Human Rights</a:t>
            </a:r>
          </a:p>
          <a:p>
            <a:r>
              <a:rPr lang="en-US" dirty="0"/>
              <a:t>Physicians for Human Rights (PHR)</a:t>
            </a:r>
          </a:p>
          <a:p>
            <a:r>
              <a:rPr lang="en-US" dirty="0"/>
              <a:t>Human Rights First</a:t>
            </a:r>
          </a:p>
          <a:p>
            <a:r>
              <a:rPr lang="en-US" dirty="0"/>
              <a:t>Freedom House</a:t>
            </a:r>
          </a:p>
          <a:p>
            <a:r>
              <a:rPr lang="en-US" dirty="0"/>
              <a:t>The International Committee of the Red Cross (ICRC)</a:t>
            </a:r>
            <a:endParaRPr lang="en-PH" dirty="0"/>
          </a:p>
        </p:txBody>
      </p:sp>
    </p:spTree>
    <p:extLst>
      <p:ext uri="{BB962C8B-B14F-4D97-AF65-F5344CB8AC3E}">
        <p14:creationId xmlns:p14="http://schemas.microsoft.com/office/powerpoint/2010/main" val="327925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44D03-39AC-5E1A-C0DB-E9D210953352}"/>
              </a:ext>
            </a:extLst>
          </p:cNvPr>
          <p:cNvSpPr>
            <a:spLocks noGrp="1"/>
          </p:cNvSpPr>
          <p:nvPr>
            <p:ph type="title"/>
          </p:nvPr>
        </p:nvSpPr>
        <p:spPr/>
        <p:txBody>
          <a:bodyPr/>
          <a:lstStyle/>
          <a:p>
            <a:r>
              <a:rPr lang="en-GB" dirty="0"/>
              <a:t>United Nations Human Rights Bodies</a:t>
            </a:r>
            <a:endParaRPr lang="en-PH" dirty="0"/>
          </a:p>
        </p:txBody>
      </p:sp>
      <p:sp>
        <p:nvSpPr>
          <p:cNvPr id="3" name="Content Placeholder 2">
            <a:extLst>
              <a:ext uri="{FF2B5EF4-FFF2-40B4-BE49-F238E27FC236}">
                <a16:creationId xmlns:a16="http://schemas.microsoft.com/office/drawing/2014/main" id="{74C8190B-6BF1-2531-B656-7D47ACBAE82A}"/>
              </a:ext>
            </a:extLst>
          </p:cNvPr>
          <p:cNvSpPr>
            <a:spLocks noGrp="1"/>
          </p:cNvSpPr>
          <p:nvPr>
            <p:ph idx="1"/>
          </p:nvPr>
        </p:nvSpPr>
        <p:spPr/>
        <p:txBody>
          <a:bodyPr/>
          <a:lstStyle/>
          <a:p>
            <a:r>
              <a:rPr lang="en-US" dirty="0"/>
              <a:t>The Office of the United Nations High Commissioner for Human Rights (OHCHR): The main UN entity for human rights.</a:t>
            </a:r>
          </a:p>
          <a:p>
            <a:pPr marL="0" indent="0">
              <a:buNone/>
            </a:pPr>
            <a:endParaRPr lang="en-US" dirty="0"/>
          </a:p>
          <a:p>
            <a:r>
              <a:rPr lang="en-US" dirty="0"/>
              <a:t>The UN Human Rights Council (UNHRC): An inter-governmental body within the UN system responsible for the promotion and protection of all human rights around the globe.</a:t>
            </a:r>
          </a:p>
          <a:p>
            <a:pPr marL="0" indent="0">
              <a:buNone/>
            </a:pPr>
            <a:endParaRPr lang="en-US" dirty="0"/>
          </a:p>
          <a:p>
            <a:r>
              <a:rPr lang="en-US" dirty="0"/>
              <a:t>Other UN agencies like UNICEF (children's rights) and UNHCR (refugee protection) also have specific human rights mandates.</a:t>
            </a:r>
            <a:endParaRPr lang="en-PH" dirty="0"/>
          </a:p>
        </p:txBody>
      </p:sp>
    </p:spTree>
    <p:extLst>
      <p:ext uri="{BB962C8B-B14F-4D97-AF65-F5344CB8AC3E}">
        <p14:creationId xmlns:p14="http://schemas.microsoft.com/office/powerpoint/2010/main" val="2022842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CFF4-38C3-DB55-B0C2-DC66174DA2BB}"/>
              </a:ext>
            </a:extLst>
          </p:cNvPr>
          <p:cNvSpPr>
            <a:spLocks noGrp="1"/>
          </p:cNvSpPr>
          <p:nvPr>
            <p:ph type="title"/>
          </p:nvPr>
        </p:nvSpPr>
        <p:spPr/>
        <p:txBody>
          <a:bodyPr/>
          <a:lstStyle/>
          <a:p>
            <a:r>
              <a:rPr lang="en-GB" dirty="0"/>
              <a:t>Global Human Rights Issues</a:t>
            </a:r>
            <a:endParaRPr lang="en-PH" dirty="0"/>
          </a:p>
        </p:txBody>
      </p:sp>
      <p:sp>
        <p:nvSpPr>
          <p:cNvPr id="3" name="Text Placeholder 2">
            <a:extLst>
              <a:ext uri="{FF2B5EF4-FFF2-40B4-BE49-F238E27FC236}">
                <a16:creationId xmlns:a16="http://schemas.microsoft.com/office/drawing/2014/main" id="{2F6D9590-BCDC-4BA2-22EE-4BBA60AE983A}"/>
              </a:ext>
            </a:extLst>
          </p:cNvPr>
          <p:cNvSpPr>
            <a:spLocks noGrp="1"/>
          </p:cNvSpPr>
          <p:nvPr>
            <p:ph type="body" idx="1"/>
          </p:nvPr>
        </p:nvSpPr>
        <p:spPr/>
        <p:txBody>
          <a:bodyPr/>
          <a:lstStyle/>
          <a:p>
            <a:endParaRPr lang="en-PH"/>
          </a:p>
        </p:txBody>
      </p:sp>
    </p:spTree>
    <p:extLst>
      <p:ext uri="{BB962C8B-B14F-4D97-AF65-F5344CB8AC3E}">
        <p14:creationId xmlns:p14="http://schemas.microsoft.com/office/powerpoint/2010/main" val="1964139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A512-D419-2392-2A54-EC88231BF593}"/>
              </a:ext>
            </a:extLst>
          </p:cNvPr>
          <p:cNvSpPr>
            <a:spLocks noGrp="1"/>
          </p:cNvSpPr>
          <p:nvPr>
            <p:ph type="title"/>
          </p:nvPr>
        </p:nvSpPr>
        <p:spPr/>
        <p:txBody>
          <a:bodyPr/>
          <a:lstStyle/>
          <a:p>
            <a:r>
              <a:rPr lang="en-GB" dirty="0"/>
              <a:t>Conflict and Crisis Related Violations</a:t>
            </a:r>
            <a:endParaRPr lang="en-PH" dirty="0"/>
          </a:p>
        </p:txBody>
      </p:sp>
      <p:sp>
        <p:nvSpPr>
          <p:cNvPr id="3" name="Content Placeholder 2">
            <a:extLst>
              <a:ext uri="{FF2B5EF4-FFF2-40B4-BE49-F238E27FC236}">
                <a16:creationId xmlns:a16="http://schemas.microsoft.com/office/drawing/2014/main" id="{EA8FF33F-9A67-1974-16CB-8762C7E4A0E9}"/>
              </a:ext>
            </a:extLst>
          </p:cNvPr>
          <p:cNvSpPr>
            <a:spLocks noGrp="1"/>
          </p:cNvSpPr>
          <p:nvPr>
            <p:ph idx="1"/>
          </p:nvPr>
        </p:nvSpPr>
        <p:spPr/>
        <p:txBody>
          <a:bodyPr/>
          <a:lstStyle/>
          <a:p>
            <a:r>
              <a:rPr lang="en-US" dirty="0"/>
              <a:t>War Crimes and Atrocities: Flagrant violations of international humanitarian law, such as indiscriminate attacks on civilians, forced displacement, sexual violence, and the use of starvation as a weapon of war (e.g., in conflicts like the Israel-Gaza crisis, Sudan, Ukraine, and the Democratic Republic of the Congo).</a:t>
            </a:r>
          </a:p>
          <a:p>
            <a:pPr marL="0" indent="0">
              <a:buNone/>
            </a:pPr>
            <a:endParaRPr lang="en-US" dirty="0"/>
          </a:p>
          <a:p>
            <a:r>
              <a:rPr lang="en-US" dirty="0"/>
              <a:t>Refugee and Migration Crises: Record levels of global displacement driven by conflict and climate change, leading to severe abuses against migrants, refugees, and internally displaced persons including arbitrary detention, violence, and denial of asylum rights.</a:t>
            </a:r>
            <a:endParaRPr lang="en-PH" dirty="0"/>
          </a:p>
        </p:txBody>
      </p:sp>
    </p:spTree>
    <p:extLst>
      <p:ext uri="{BB962C8B-B14F-4D97-AF65-F5344CB8AC3E}">
        <p14:creationId xmlns:p14="http://schemas.microsoft.com/office/powerpoint/2010/main" val="1068309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A8A0-F0CC-A28A-91F0-D78D98652A0D}"/>
              </a:ext>
            </a:extLst>
          </p:cNvPr>
          <p:cNvSpPr>
            <a:spLocks noGrp="1"/>
          </p:cNvSpPr>
          <p:nvPr>
            <p:ph type="title"/>
          </p:nvPr>
        </p:nvSpPr>
        <p:spPr/>
        <p:txBody>
          <a:bodyPr/>
          <a:lstStyle/>
          <a:p>
            <a:r>
              <a:rPr lang="en-GB" dirty="0"/>
              <a:t>Backlash against political and civil freedoms</a:t>
            </a:r>
            <a:endParaRPr lang="en-PH" dirty="0"/>
          </a:p>
        </p:txBody>
      </p:sp>
      <p:sp>
        <p:nvSpPr>
          <p:cNvPr id="3" name="Content Placeholder 2">
            <a:extLst>
              <a:ext uri="{FF2B5EF4-FFF2-40B4-BE49-F238E27FC236}">
                <a16:creationId xmlns:a16="http://schemas.microsoft.com/office/drawing/2014/main" id="{6038BD20-D58A-EDC3-F350-FD1FBA11F175}"/>
              </a:ext>
            </a:extLst>
          </p:cNvPr>
          <p:cNvSpPr>
            <a:spLocks noGrp="1"/>
          </p:cNvSpPr>
          <p:nvPr>
            <p:ph idx="1"/>
          </p:nvPr>
        </p:nvSpPr>
        <p:spPr/>
        <p:txBody>
          <a:bodyPr>
            <a:normAutofit fontScale="85000" lnSpcReduction="10000"/>
          </a:bodyPr>
          <a:lstStyle/>
          <a:p>
            <a:r>
              <a:rPr lang="en-US" dirty="0"/>
              <a:t>A global trend towards authoritarianism has led to a major rollback of fundamental freedoms:</a:t>
            </a:r>
          </a:p>
          <a:p>
            <a:endParaRPr lang="en-US" dirty="0"/>
          </a:p>
          <a:p>
            <a:r>
              <a:rPr lang="en-US" dirty="0"/>
              <a:t>Repression of Dissent: Governments in many countries are intensifying crackdowns on protesters, journalists, human rights defenders, and civil society groups through arbitrary arrest, surveillance, torture, and restrictive laws.</a:t>
            </a:r>
          </a:p>
          <a:p>
            <a:endParaRPr lang="en-US" dirty="0"/>
          </a:p>
          <a:p>
            <a:r>
              <a:rPr lang="en-US" dirty="0"/>
              <a:t>Erosion of Democracy: The integrity of electoral processes and the rule of law are being undermined, with increased use of disinformation and state-sponsored repression to silence opposition.</a:t>
            </a:r>
          </a:p>
          <a:p>
            <a:endParaRPr lang="en-US" dirty="0"/>
          </a:p>
          <a:p>
            <a:r>
              <a:rPr lang="en-US" dirty="0"/>
              <a:t>Transnational Repression: Authoritarian governments are extending their reach to harass and silence critics, dissidents, and diaspora communities living in other countries.</a:t>
            </a:r>
          </a:p>
          <a:p>
            <a:pPr marL="0" indent="0">
              <a:buNone/>
            </a:pPr>
            <a:endParaRPr lang="en-PH" dirty="0"/>
          </a:p>
        </p:txBody>
      </p:sp>
    </p:spTree>
    <p:extLst>
      <p:ext uri="{BB962C8B-B14F-4D97-AF65-F5344CB8AC3E}">
        <p14:creationId xmlns:p14="http://schemas.microsoft.com/office/powerpoint/2010/main" val="15570733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0D9C-DBBD-3B88-EFD1-841B68C12696}"/>
              </a:ext>
            </a:extLst>
          </p:cNvPr>
          <p:cNvSpPr>
            <a:spLocks noGrp="1"/>
          </p:cNvSpPr>
          <p:nvPr>
            <p:ph type="title"/>
          </p:nvPr>
        </p:nvSpPr>
        <p:spPr/>
        <p:txBody>
          <a:bodyPr/>
          <a:lstStyle/>
          <a:p>
            <a:r>
              <a:rPr lang="en-GB" dirty="0"/>
              <a:t>Systemic Inequality and Discrimination</a:t>
            </a:r>
            <a:endParaRPr lang="en-PH" dirty="0"/>
          </a:p>
        </p:txBody>
      </p:sp>
      <p:sp>
        <p:nvSpPr>
          <p:cNvPr id="3" name="Content Placeholder 2">
            <a:extLst>
              <a:ext uri="{FF2B5EF4-FFF2-40B4-BE49-F238E27FC236}">
                <a16:creationId xmlns:a16="http://schemas.microsoft.com/office/drawing/2014/main" id="{FB3BF57F-53ED-9C48-FD2F-51E11DDF9FE6}"/>
              </a:ext>
            </a:extLst>
          </p:cNvPr>
          <p:cNvSpPr>
            <a:spLocks noGrp="1"/>
          </p:cNvSpPr>
          <p:nvPr>
            <p:ph idx="1"/>
          </p:nvPr>
        </p:nvSpPr>
        <p:spPr/>
        <p:txBody>
          <a:bodyPr>
            <a:normAutofit fontScale="92500" lnSpcReduction="20000"/>
          </a:bodyPr>
          <a:lstStyle/>
          <a:p>
            <a:r>
              <a:rPr lang="en-US" dirty="0"/>
              <a:t>Deep-seated prejudice continues to deny rights and opportunities to </a:t>
            </a:r>
            <a:r>
              <a:rPr lang="en-US" dirty="0" err="1"/>
              <a:t>marginalised</a:t>
            </a:r>
            <a:r>
              <a:rPr lang="en-US" dirty="0"/>
              <a:t> groups:</a:t>
            </a:r>
          </a:p>
          <a:p>
            <a:r>
              <a:rPr lang="en-US" dirty="0"/>
              <a:t>Gender and Reproductive Rights: There is an intense global backlash against the rights of women and girls, including the rollbacks of reproductive rights (such as access to abortion) and the systemic persecution of women's rights (e.g., in Afghanistan).</a:t>
            </a:r>
          </a:p>
          <a:p>
            <a:r>
              <a:rPr lang="en-US" dirty="0"/>
              <a:t>LGBTI+ Rights: Discrimination, violence, and the passage of harsh anti-LGBTI+ legislation persist in many regions.</a:t>
            </a:r>
          </a:p>
          <a:p>
            <a:r>
              <a:rPr lang="en-US" dirty="0"/>
              <a:t>Racial and Ethnic Discrimination: Racism and xenophobia fuel armed conflicts, economic inequality, police brutality, and systemic injustice against minority and </a:t>
            </a:r>
            <a:r>
              <a:rPr lang="en-US" dirty="0" err="1"/>
              <a:t>racialised</a:t>
            </a:r>
            <a:r>
              <a:rPr lang="en-US" dirty="0"/>
              <a:t> communities.</a:t>
            </a:r>
          </a:p>
          <a:p>
            <a:r>
              <a:rPr lang="en-US" dirty="0"/>
              <a:t>Poverty and Economic Inequality: Structural injustices that deny access to economic and social rights such as adequate food, housing, healthcare, and education remain pervasive human rights failures.</a:t>
            </a:r>
          </a:p>
          <a:p>
            <a:pPr marL="0" indent="0">
              <a:buNone/>
            </a:pPr>
            <a:endParaRPr lang="en-PH" dirty="0"/>
          </a:p>
        </p:txBody>
      </p:sp>
    </p:spTree>
    <p:extLst>
      <p:ext uri="{BB962C8B-B14F-4D97-AF65-F5344CB8AC3E}">
        <p14:creationId xmlns:p14="http://schemas.microsoft.com/office/powerpoint/2010/main" val="414766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E063-C9C2-7FA1-19EA-8B372925E430}"/>
              </a:ext>
            </a:extLst>
          </p:cNvPr>
          <p:cNvSpPr>
            <a:spLocks noGrp="1"/>
          </p:cNvSpPr>
          <p:nvPr>
            <p:ph type="title"/>
          </p:nvPr>
        </p:nvSpPr>
        <p:spPr/>
        <p:txBody>
          <a:bodyPr/>
          <a:lstStyle/>
          <a:p>
            <a:r>
              <a:rPr lang="en-GB" dirty="0"/>
              <a:t>Sources Of Law</a:t>
            </a:r>
            <a:endParaRPr lang="en-PH" dirty="0"/>
          </a:p>
        </p:txBody>
      </p:sp>
      <p:sp>
        <p:nvSpPr>
          <p:cNvPr id="3" name="Content Placeholder 2">
            <a:extLst>
              <a:ext uri="{FF2B5EF4-FFF2-40B4-BE49-F238E27FC236}">
                <a16:creationId xmlns:a16="http://schemas.microsoft.com/office/drawing/2014/main" id="{BEFADB12-3B8A-2F64-CFB2-ED8D27F8F91B}"/>
              </a:ext>
            </a:extLst>
          </p:cNvPr>
          <p:cNvSpPr>
            <a:spLocks noGrp="1"/>
          </p:cNvSpPr>
          <p:nvPr>
            <p:ph idx="1"/>
          </p:nvPr>
        </p:nvSpPr>
        <p:spPr/>
        <p:txBody>
          <a:bodyPr>
            <a:normAutofit/>
          </a:bodyPr>
          <a:lstStyle/>
          <a:p>
            <a:pPr marL="0" indent="0">
              <a:buNone/>
            </a:pPr>
            <a:r>
              <a:rPr lang="en-US" dirty="0"/>
              <a:t>The framework is primarily established by:</a:t>
            </a:r>
          </a:p>
          <a:p>
            <a:r>
              <a:rPr lang="en-US" b="1" dirty="0"/>
              <a:t>International Treaties/Conventions:</a:t>
            </a:r>
            <a:r>
              <a:rPr lang="en-US" dirty="0"/>
              <a:t> These are legally binding agreements signed and ratified by states, such as the </a:t>
            </a:r>
            <a:r>
              <a:rPr lang="en-US" b="1" dirty="0"/>
              <a:t>International Covenant on Civil and Political Rights (ICCPR)</a:t>
            </a:r>
            <a:r>
              <a:rPr lang="en-US" dirty="0"/>
              <a:t> and the </a:t>
            </a:r>
            <a:r>
              <a:rPr lang="en-US" b="1" dirty="0"/>
              <a:t>International Covenant on Economic, Social and Cultural Rights (ICESCR)</a:t>
            </a:r>
            <a:r>
              <a:rPr lang="en-US" dirty="0"/>
              <a:t>.</a:t>
            </a:r>
          </a:p>
          <a:p>
            <a:r>
              <a:rPr lang="en-US" b="1" dirty="0"/>
              <a:t>Customary International Law:</a:t>
            </a:r>
            <a:r>
              <a:rPr lang="en-US" dirty="0"/>
              <a:t> General practices and understandings that states accept as legally binding.</a:t>
            </a:r>
          </a:p>
          <a:p>
            <a:r>
              <a:rPr lang="en-US" b="1" dirty="0"/>
              <a:t>General Principles of Law:</a:t>
            </a:r>
            <a:r>
              <a:rPr lang="en-US" dirty="0"/>
              <a:t> Foundational legal concepts common to major legal systems.</a:t>
            </a:r>
          </a:p>
          <a:p>
            <a:r>
              <a:rPr lang="en-US" b="1" dirty="0"/>
              <a:t>Domestic Constitutions and Legislation:</a:t>
            </a:r>
            <a:r>
              <a:rPr lang="en-US" dirty="0"/>
              <a:t> Laws within a country that incorporate and guarantee human rights.</a:t>
            </a:r>
          </a:p>
          <a:p>
            <a:endParaRPr lang="en-PH" dirty="0"/>
          </a:p>
        </p:txBody>
      </p:sp>
    </p:spTree>
    <p:extLst>
      <p:ext uri="{BB962C8B-B14F-4D97-AF65-F5344CB8AC3E}">
        <p14:creationId xmlns:p14="http://schemas.microsoft.com/office/powerpoint/2010/main" val="3076486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76BA-EC0F-051D-86B1-9F793943E535}"/>
              </a:ext>
            </a:extLst>
          </p:cNvPr>
          <p:cNvSpPr>
            <a:spLocks noGrp="1"/>
          </p:cNvSpPr>
          <p:nvPr>
            <p:ph type="title"/>
          </p:nvPr>
        </p:nvSpPr>
        <p:spPr/>
        <p:txBody>
          <a:bodyPr/>
          <a:lstStyle/>
          <a:p>
            <a:r>
              <a:rPr lang="en-GB" dirty="0"/>
              <a:t>Climate Crisis and Technology Challenges</a:t>
            </a:r>
            <a:endParaRPr lang="en-PH" dirty="0"/>
          </a:p>
        </p:txBody>
      </p:sp>
      <p:sp>
        <p:nvSpPr>
          <p:cNvPr id="3" name="Content Placeholder 2">
            <a:extLst>
              <a:ext uri="{FF2B5EF4-FFF2-40B4-BE49-F238E27FC236}">
                <a16:creationId xmlns:a16="http://schemas.microsoft.com/office/drawing/2014/main" id="{11BADF3B-FC7E-A77F-F7E6-A804B8B8EFB3}"/>
              </a:ext>
            </a:extLst>
          </p:cNvPr>
          <p:cNvSpPr>
            <a:spLocks noGrp="1"/>
          </p:cNvSpPr>
          <p:nvPr>
            <p:ph idx="1"/>
          </p:nvPr>
        </p:nvSpPr>
        <p:spPr/>
        <p:txBody>
          <a:bodyPr/>
          <a:lstStyle/>
          <a:p>
            <a:r>
              <a:rPr lang="en-US" dirty="0"/>
              <a:t>Climate Change and Environmental Degradation: The climate crisis is increasingly </a:t>
            </a:r>
            <a:r>
              <a:rPr lang="en-US" dirty="0" err="1"/>
              <a:t>recognised</a:t>
            </a:r>
            <a:r>
              <a:rPr lang="en-US" dirty="0"/>
              <a:t> as a human rights issue. It disproportionately affects marginalized communities, threatening the right to life, health, food, and water through extreme weather, pollution, and forced relocation.</a:t>
            </a:r>
          </a:p>
          <a:p>
            <a:endParaRPr lang="en-US" dirty="0"/>
          </a:p>
          <a:p>
            <a:r>
              <a:rPr lang="en-US"/>
              <a:t>Technology and Surveillance: The unregulated development and use of technologies like Artificial Intelligence (AI), digital surveillance, and facial recognition pose risks to privacy, freedom of expression, and can entrench existing biases and discrimination.</a:t>
            </a:r>
          </a:p>
          <a:p>
            <a:endParaRPr lang="en-PH"/>
          </a:p>
        </p:txBody>
      </p:sp>
    </p:spTree>
    <p:extLst>
      <p:ext uri="{BB962C8B-B14F-4D97-AF65-F5344CB8AC3E}">
        <p14:creationId xmlns:p14="http://schemas.microsoft.com/office/powerpoint/2010/main" val="346847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3DAA5-67FA-CC7F-957F-CA1C988CFA73}"/>
              </a:ext>
            </a:extLst>
          </p:cNvPr>
          <p:cNvSpPr>
            <a:spLocks noGrp="1"/>
          </p:cNvSpPr>
          <p:nvPr>
            <p:ph type="title"/>
          </p:nvPr>
        </p:nvSpPr>
        <p:spPr/>
        <p:txBody>
          <a:bodyPr/>
          <a:lstStyle/>
          <a:p>
            <a:r>
              <a:rPr lang="en-GB" dirty="0"/>
              <a:t>State Obligations</a:t>
            </a:r>
            <a:endParaRPr lang="en-PH" dirty="0"/>
          </a:p>
        </p:txBody>
      </p:sp>
      <p:sp>
        <p:nvSpPr>
          <p:cNvPr id="3" name="Content Placeholder 2">
            <a:extLst>
              <a:ext uri="{FF2B5EF4-FFF2-40B4-BE49-F238E27FC236}">
                <a16:creationId xmlns:a16="http://schemas.microsoft.com/office/drawing/2014/main" id="{9200CD30-E4C0-4E0E-02AB-11AA931A38F9}"/>
              </a:ext>
            </a:extLst>
          </p:cNvPr>
          <p:cNvSpPr>
            <a:spLocks noGrp="1"/>
          </p:cNvSpPr>
          <p:nvPr>
            <p:ph idx="1"/>
          </p:nvPr>
        </p:nvSpPr>
        <p:spPr/>
        <p:txBody>
          <a:bodyPr/>
          <a:lstStyle/>
          <a:p>
            <a:pPr marL="0" indent="0">
              <a:buNone/>
            </a:pPr>
            <a:r>
              <a:rPr lang="en-US" dirty="0"/>
              <a:t>Human Rights Law imposes three main types of obligations on states (governments):</a:t>
            </a:r>
          </a:p>
          <a:p>
            <a:r>
              <a:rPr lang="en-US" b="1" dirty="0"/>
              <a:t>Respect:</a:t>
            </a:r>
            <a:r>
              <a:rPr lang="en-US" dirty="0"/>
              <a:t> States must refrain from interfering with the enjoyment of human rights (e.g., not torturing citizens).</a:t>
            </a:r>
          </a:p>
          <a:p>
            <a:r>
              <a:rPr lang="en-US" b="1" dirty="0"/>
              <a:t>Protect:</a:t>
            </a:r>
            <a:r>
              <a:rPr lang="en-US" dirty="0"/>
              <a:t> States must take action to prevent third parties (like corporations or private individuals) from interfering with human rights (e.g., prosecuting those who commit hate crimes).</a:t>
            </a:r>
          </a:p>
          <a:p>
            <a:r>
              <a:rPr lang="en-US" b="1" dirty="0"/>
              <a:t>Fulfil:</a:t>
            </a:r>
            <a:r>
              <a:rPr lang="en-US" dirty="0"/>
              <a:t> States must take positive measures to ensure the realization of human rights, particularly economic, social, and cultural rights (e.g., establishing a system of public education).</a:t>
            </a:r>
          </a:p>
          <a:p>
            <a:endParaRPr lang="en-PH" dirty="0"/>
          </a:p>
        </p:txBody>
      </p:sp>
    </p:spTree>
    <p:extLst>
      <p:ext uri="{BB962C8B-B14F-4D97-AF65-F5344CB8AC3E}">
        <p14:creationId xmlns:p14="http://schemas.microsoft.com/office/powerpoint/2010/main" val="1868866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1266</TotalTime>
  <Words>7060</Words>
  <Application>Microsoft Office PowerPoint</Application>
  <PresentationFormat>Widescreen</PresentationFormat>
  <Paragraphs>508</Paragraphs>
  <Slides>80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Calibri</vt:lpstr>
      <vt:lpstr>Century Gothic</vt:lpstr>
      <vt:lpstr>Wingdings</vt:lpstr>
      <vt:lpstr>Wingdings 3</vt:lpstr>
      <vt:lpstr>Ion</vt:lpstr>
      <vt:lpstr>Introduction to International Human Rights Law</vt:lpstr>
      <vt:lpstr>WELCOME</vt:lpstr>
      <vt:lpstr>Introduction</vt:lpstr>
      <vt:lpstr>Course Outline</vt:lpstr>
      <vt:lpstr>Course Outline (Cont..)</vt:lpstr>
      <vt:lpstr>What is Human Rights Law</vt:lpstr>
      <vt:lpstr>Core Principles</vt:lpstr>
      <vt:lpstr>Sources Of Law</vt:lpstr>
      <vt:lpstr>State Obligations</vt:lpstr>
      <vt:lpstr>The History Of Human Rights Law</vt:lpstr>
      <vt:lpstr>Ancient and Early Foundations (Pre-17th Century)</vt:lpstr>
      <vt:lpstr>The Era of Revolutions and Constitutions (17th–19th Centuries)</vt:lpstr>
      <vt:lpstr>The Modern International Framework (20th Century to Present)</vt:lpstr>
      <vt:lpstr>The Modern International Framework (20th Century to Present)Cont..</vt:lpstr>
      <vt:lpstr>Main United Nations Conventions </vt:lpstr>
      <vt:lpstr>Universal Declaration On Human Rights</vt:lpstr>
      <vt:lpstr>Human Rights Council</vt:lpstr>
      <vt:lpstr>Human Rights Council Cont.</vt:lpstr>
      <vt:lpstr>Human Rights Council Cont.</vt:lpstr>
      <vt:lpstr>International Covenant on Civil and Political Rights (ICCPR)   International Covenant on Economic, Social and Cultural Rights (ICESCR)</vt:lpstr>
      <vt:lpstr>ICCPR vs ICCESCR</vt:lpstr>
      <vt:lpstr>ICCPR vs ICCESCR Cont.</vt:lpstr>
      <vt:lpstr>Optional Protocols ICCPR</vt:lpstr>
      <vt:lpstr>Optional Protocols Cont. ICESCR</vt:lpstr>
      <vt:lpstr>Monitoring Bodies</vt:lpstr>
      <vt:lpstr>State Reporting</vt:lpstr>
      <vt:lpstr>Other Mechanisms</vt:lpstr>
      <vt:lpstr>Human Rights Council vs Human Rights Committee</vt:lpstr>
      <vt:lpstr>International Convention on the Elimination of All Forms of Racial Discrimination</vt:lpstr>
      <vt:lpstr>International Convention on the Elimination of All Forms of Racial Discrimination</vt:lpstr>
      <vt:lpstr>Convention on the Elimination of All Forms of Discrimination against Women (CEDAW)</vt:lpstr>
      <vt:lpstr>Convention on the Elimination of All Forms of Discrimination against Women (CEDAW)</vt:lpstr>
      <vt:lpstr>Convention on the Elimination of All Forms of Discrimination against Women (CEDAW)</vt:lpstr>
      <vt:lpstr>Countries who are not State Parties of CEDAW</vt:lpstr>
      <vt:lpstr>Convention against Torture and Other Cruel, Inhuman or Degrading Treatment or Punishment (CAT)</vt:lpstr>
      <vt:lpstr>Monitoring and Implementation (Articles 17-24)</vt:lpstr>
      <vt:lpstr>Convention on the Rights of the Child (CRC)</vt:lpstr>
      <vt:lpstr>Convention on the Rights of the Child (CRC)</vt:lpstr>
      <vt:lpstr>International Convention on the Protection of the Rights of All Migrant Workers and Members of Their Families (ICMW) </vt:lpstr>
      <vt:lpstr>International Convention on the Protection of the Rights of All Migrant Workers and Members of Their Families (ICMW) </vt:lpstr>
      <vt:lpstr>International Convention for the Protection of All Persons from Enforced Disappearance (ICED)</vt:lpstr>
      <vt:lpstr>Convention on the Rights of Persons with Disabilities (CRPD)</vt:lpstr>
      <vt:lpstr>Key Substantive Rights</vt:lpstr>
      <vt:lpstr>Regional Human Rights Agreements</vt:lpstr>
      <vt:lpstr>The Geneva Conventions</vt:lpstr>
      <vt:lpstr>First Geneva Convention</vt:lpstr>
      <vt:lpstr>Main Clauses</vt:lpstr>
      <vt:lpstr>Second Geneva Convention</vt:lpstr>
      <vt:lpstr>Main Clauses</vt:lpstr>
      <vt:lpstr>Third Geneva Convention</vt:lpstr>
      <vt:lpstr>Main Clauses</vt:lpstr>
      <vt:lpstr>Fourth Geneva Convention</vt:lpstr>
      <vt:lpstr>Main Clauses</vt:lpstr>
      <vt:lpstr>Main Clauses Cont..</vt:lpstr>
      <vt:lpstr>Optional Protocol 1</vt:lpstr>
      <vt:lpstr>Main Clauses</vt:lpstr>
      <vt:lpstr>Optional Protocol 2</vt:lpstr>
      <vt:lpstr>Scope</vt:lpstr>
      <vt:lpstr>Main Clauses</vt:lpstr>
      <vt:lpstr>How are International Human Rights Laws Enforced</vt:lpstr>
      <vt:lpstr>Domestic Enforcement</vt:lpstr>
      <vt:lpstr>International Enforcement – UN System</vt:lpstr>
      <vt:lpstr>International Enforcement – UN System</vt:lpstr>
      <vt:lpstr>International Enforcement – UN System</vt:lpstr>
      <vt:lpstr>International Enforcement – Regional Systems</vt:lpstr>
      <vt:lpstr>International Enforcement – International Criminal Justice</vt:lpstr>
      <vt:lpstr>International Enforcement – International Criminal Justice</vt:lpstr>
      <vt:lpstr>International Enforcement – International Court of Justice</vt:lpstr>
      <vt:lpstr>Key Challenges Facing International Human Right Law</vt:lpstr>
      <vt:lpstr>Weak Enforcement and Accountability</vt:lpstr>
      <vt:lpstr>State Sovereignty and Political Will</vt:lpstr>
      <vt:lpstr>Fragmentation and Resource Constraints</vt:lpstr>
      <vt:lpstr>Over Burdening the System</vt:lpstr>
      <vt:lpstr>Human Rights Organisations</vt:lpstr>
      <vt:lpstr>United Nations Human Rights Bodies</vt:lpstr>
      <vt:lpstr>Global Human Rights Issues</vt:lpstr>
      <vt:lpstr>Conflict and Crisis Related Violations</vt:lpstr>
      <vt:lpstr>Backlash against political and civil freedoms</vt:lpstr>
      <vt:lpstr>Systemic Inequality and Discrimination</vt:lpstr>
      <vt:lpstr>Climate Crisis and Technology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Prideaux-Brune</dc:creator>
  <cp:lastModifiedBy>John Prideaux-Brune</cp:lastModifiedBy>
  <cp:revision>27</cp:revision>
  <dcterms:created xsi:type="dcterms:W3CDTF">2025-09-30T10:13:31Z</dcterms:created>
  <dcterms:modified xsi:type="dcterms:W3CDTF">2025-10-09T13:16:03Z</dcterms:modified>
</cp:coreProperties>
</file>