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notesViewPr>
    <p:cSldViewPr snapToGrid="0">
      <p:cViewPr varScale="1">
        <p:scale>
          <a:sx n="86" d="100"/>
          <a:sy n="86" d="100"/>
        </p:scale>
        <p:origin x="386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BA6CD-10E1-4AD7-8B47-5CA4A597B5AF}" type="datetimeFigureOut">
              <a:rPr lang="en-PH" smtClean="0"/>
              <a:t>12/31/2025</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1D77B-B9CE-4338-9406-ECED9FA0152D}" type="slidenum">
              <a:rPr lang="en-PH" smtClean="0"/>
              <a:t>‹#›</a:t>
            </a:fld>
            <a:endParaRPr lang="en-PH"/>
          </a:p>
        </p:txBody>
      </p:sp>
    </p:spTree>
    <p:extLst>
      <p:ext uri="{BB962C8B-B14F-4D97-AF65-F5344CB8AC3E}">
        <p14:creationId xmlns:p14="http://schemas.microsoft.com/office/powerpoint/2010/main" val="163253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Slide Number Placeholder 3"/>
          <p:cNvSpPr>
            <a:spLocks noGrp="1"/>
          </p:cNvSpPr>
          <p:nvPr>
            <p:ph type="sldNum" sz="quarter" idx="5"/>
          </p:nvPr>
        </p:nvSpPr>
        <p:spPr/>
        <p:txBody>
          <a:bodyPr/>
          <a:lstStyle/>
          <a:p>
            <a:fld id="{4921D77B-B9CE-4338-9406-ECED9FA0152D}" type="slidenum">
              <a:rPr lang="en-PH" smtClean="0"/>
              <a:t>1</a:t>
            </a:fld>
            <a:endParaRPr lang="en-PH"/>
          </a:p>
        </p:txBody>
      </p:sp>
    </p:spTree>
    <p:extLst>
      <p:ext uri="{BB962C8B-B14F-4D97-AF65-F5344CB8AC3E}">
        <p14:creationId xmlns:p14="http://schemas.microsoft.com/office/powerpoint/2010/main" val="4185173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Slide 8: Conclusion</a:t>
            </a:r>
          </a:p>
          <a:p>
            <a:r>
              <a:rPr lang="en-US" b="1" dirty="0"/>
              <a:t>Speaker </a:t>
            </a:r>
            <a:r>
              <a:rPr lang="en-US" b="1"/>
              <a:t>Notes:</a:t>
            </a:r>
          </a:p>
          <a:p>
            <a:endParaRPr lang="en-US" dirty="0"/>
          </a:p>
          <a:p>
            <a:r>
              <a:rPr lang="en-US" dirty="0"/>
              <a:t>"To wrap up: CEDAW is more than a treaty; it is a roadmap for a more just society."</a:t>
            </a:r>
          </a:p>
          <a:p>
            <a:r>
              <a:rPr lang="en-US" dirty="0"/>
              <a:t>"It moves us from the </a:t>
            </a:r>
            <a:r>
              <a:rPr lang="en-US" i="1" dirty="0"/>
              <a:t>idea</a:t>
            </a:r>
            <a:r>
              <a:rPr lang="en-US" dirty="0"/>
              <a:t> of equality to the </a:t>
            </a:r>
            <a:r>
              <a:rPr lang="en-US" i="1" dirty="0"/>
              <a:t>reality</a:t>
            </a:r>
            <a:r>
              <a:rPr lang="en-US" dirty="0"/>
              <a:t> of equality. Whether it's a girl in school, a woman in the boardroom, or a mother in the home, CEDAW provides the legal backbone to say: 'Your rights are fundamental, universal, and non-negotiable.'"</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10</a:t>
            </a:fld>
            <a:endParaRPr lang="en-PH"/>
          </a:p>
        </p:txBody>
      </p:sp>
    </p:spTree>
    <p:extLst>
      <p:ext uri="{BB962C8B-B14F-4D97-AF65-F5344CB8AC3E}">
        <p14:creationId xmlns:p14="http://schemas.microsoft.com/office/powerpoint/2010/main" val="751778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Introduction to CEDAW</a:t>
            </a:r>
          </a:p>
          <a:p>
            <a:endParaRPr lang="en-US" b="1" dirty="0"/>
          </a:p>
          <a:p>
            <a:r>
              <a:rPr lang="en-US" b="1" dirty="0"/>
              <a:t>Speaker Notes:</a:t>
            </a:r>
          </a:p>
          <a:p>
            <a:endParaRPr lang="en-US" dirty="0"/>
          </a:p>
          <a:p>
            <a:r>
              <a:rPr lang="en-US" dirty="0"/>
              <a:t>"Good [morning/afternoon]. Today we are discussing one of the most significant milestones in the history of human rights: CEDAW.“</a:t>
            </a:r>
          </a:p>
          <a:p>
            <a:endParaRPr lang="en-US" dirty="0"/>
          </a:p>
          <a:p>
            <a:r>
              <a:rPr lang="en-US" dirty="0"/>
              <a:t>"Think of CEDAW as the 'International Bill of Rights for Women.' Before 1979, women’s rights were often buried within general human rights treaties. CEDAW changed that by bringing the specific lived experiences of women into the spotlight of international law.“</a:t>
            </a:r>
          </a:p>
          <a:p>
            <a:endParaRPr lang="en-US" dirty="0"/>
          </a:p>
          <a:p>
            <a:r>
              <a:rPr lang="en-US" dirty="0"/>
              <a:t>"With 189 countries on board, it is nearly universal. It provides a global language for equality that activists use from New York to Nairobi."</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2</a:t>
            </a:fld>
            <a:endParaRPr lang="en-PH"/>
          </a:p>
        </p:txBody>
      </p:sp>
    </p:spTree>
    <p:extLst>
      <p:ext uri="{BB962C8B-B14F-4D97-AF65-F5344CB8AC3E}">
        <p14:creationId xmlns:p14="http://schemas.microsoft.com/office/powerpoint/2010/main" val="1551265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Defining Discrimination</a:t>
            </a:r>
          </a:p>
          <a:p>
            <a:endParaRPr lang="en-US" b="1" dirty="0"/>
          </a:p>
          <a:p>
            <a:r>
              <a:rPr lang="en-US" b="1" dirty="0"/>
              <a:t>Speaker Notes:</a:t>
            </a:r>
          </a:p>
          <a:p>
            <a:endParaRPr lang="en-US" dirty="0"/>
          </a:p>
          <a:p>
            <a:r>
              <a:rPr lang="en-US" dirty="0"/>
              <a:t>"What makes CEDAW unique is how it defines discrimination. It’s not just about 'bad intentions.’”</a:t>
            </a:r>
          </a:p>
          <a:p>
            <a:endParaRPr lang="en-US" dirty="0"/>
          </a:p>
          <a:p>
            <a:r>
              <a:rPr lang="en-US" dirty="0"/>
              <a:t>"The Convention looks at </a:t>
            </a:r>
            <a:r>
              <a:rPr lang="en-US" b="1" dirty="0"/>
              <a:t>effect</a:t>
            </a:r>
            <a:r>
              <a:rPr lang="en-US" dirty="0"/>
              <a:t>. If a law seems neutral on paper—like a requirement to own property to vote—but in practice, women don't own property, that is discrimination under Article 1.“</a:t>
            </a:r>
          </a:p>
          <a:p>
            <a:endParaRPr lang="en-US" dirty="0"/>
          </a:p>
          <a:p>
            <a:r>
              <a:rPr lang="en-US" dirty="0"/>
              <a:t>"Notice the phrase 'private life.' CEDAW was revolutionary because it dared to say that human rights don't stop at the front door of the family home. Discrimination in the kitchen or the bedroom is just as much a violation as discrimination in a government office."</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3</a:t>
            </a:fld>
            <a:endParaRPr lang="en-PH"/>
          </a:p>
        </p:txBody>
      </p:sp>
    </p:spTree>
    <p:extLst>
      <p:ext uri="{BB962C8B-B14F-4D97-AF65-F5344CB8AC3E}">
        <p14:creationId xmlns:p14="http://schemas.microsoft.com/office/powerpoint/2010/main" val="3469611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"Three Pillars" of State Obligation</a:t>
            </a:r>
          </a:p>
          <a:p>
            <a:r>
              <a:rPr lang="en-US" b="1" dirty="0"/>
              <a:t>Speaker Notes:</a:t>
            </a:r>
          </a:p>
          <a:p>
            <a:endParaRPr lang="en-US" dirty="0"/>
          </a:p>
          <a:p>
            <a:r>
              <a:rPr lang="en-US" dirty="0"/>
              <a:t>"When a country signs CEDAW, they aren't just making a pinky-promise; they are taking on three legal levels of duty.“</a:t>
            </a:r>
          </a:p>
          <a:p>
            <a:endParaRPr lang="en-US" dirty="0"/>
          </a:p>
          <a:p>
            <a:r>
              <a:rPr lang="en-US" dirty="0"/>
              <a:t>"First: </a:t>
            </a:r>
            <a:r>
              <a:rPr lang="en-US" b="1" dirty="0"/>
              <a:t>Respect.</a:t>
            </a:r>
            <a:r>
              <a:rPr lang="en-US" dirty="0"/>
              <a:t> The government itself can’t discriminate. Simple enough.“</a:t>
            </a:r>
          </a:p>
          <a:p>
            <a:endParaRPr lang="en-US" dirty="0"/>
          </a:p>
          <a:p>
            <a:r>
              <a:rPr lang="en-US" dirty="0"/>
              <a:t>"Second: </a:t>
            </a:r>
            <a:r>
              <a:rPr lang="en-US" b="1" dirty="0"/>
              <a:t>Protect.</a:t>
            </a:r>
            <a:r>
              <a:rPr lang="en-US" dirty="0"/>
              <a:t> This is harder. The government must protect women from </a:t>
            </a:r>
            <a:r>
              <a:rPr lang="en-US" i="1" dirty="0"/>
              <a:t>private</a:t>
            </a:r>
            <a:r>
              <a:rPr lang="en-US" dirty="0"/>
              <a:t> discrimination—like a private company refusing to hire women or a domestic abuser. The state is responsible if they fail to provide a system that stops these private actors.“</a:t>
            </a:r>
          </a:p>
          <a:p>
            <a:endParaRPr lang="en-US" dirty="0"/>
          </a:p>
          <a:p>
            <a:r>
              <a:rPr lang="en-US" dirty="0"/>
              <a:t>"Third: </a:t>
            </a:r>
            <a:r>
              <a:rPr lang="en-US" b="1" dirty="0"/>
              <a:t>Fulfill.</a:t>
            </a:r>
            <a:r>
              <a:rPr lang="en-US" dirty="0"/>
              <a:t> This is the proactive part. It’s not enough to just 'not be sexist.' Governments must actively promote equality, such as through funding girls' education or implementing gender quotas in parliament."</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4</a:t>
            </a:fld>
            <a:endParaRPr lang="en-PH"/>
          </a:p>
        </p:txBody>
      </p:sp>
    </p:spTree>
    <p:extLst>
      <p:ext uri="{BB962C8B-B14F-4D97-AF65-F5344CB8AC3E}">
        <p14:creationId xmlns:p14="http://schemas.microsoft.com/office/powerpoint/2010/main" val="2959517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Key Areas of Protection</a:t>
            </a:r>
          </a:p>
          <a:p>
            <a:r>
              <a:rPr lang="en-US" b="1" dirty="0"/>
              <a:t>Speaker Notes:</a:t>
            </a:r>
          </a:p>
          <a:p>
            <a:endParaRPr lang="en-US" dirty="0"/>
          </a:p>
          <a:p>
            <a:r>
              <a:rPr lang="en-US" dirty="0"/>
              <a:t>"Articles 7 through 16 are the 'meat' of the treaty. They cover the entire lifecycle of a woman.“</a:t>
            </a:r>
          </a:p>
          <a:p>
            <a:endParaRPr lang="en-US" dirty="0"/>
          </a:p>
          <a:p>
            <a:r>
              <a:rPr lang="en-US" dirty="0"/>
              <a:t>"I want to highlight </a:t>
            </a:r>
            <a:r>
              <a:rPr lang="en-US" b="1" dirty="0"/>
              <a:t>Article 11</a:t>
            </a:r>
            <a:r>
              <a:rPr lang="en-US" dirty="0"/>
              <a:t> (Employment) and </a:t>
            </a:r>
            <a:r>
              <a:rPr lang="en-US" b="1" dirty="0"/>
              <a:t>Article 14</a:t>
            </a:r>
            <a:r>
              <a:rPr lang="en-US" dirty="0"/>
              <a:t> (Rural Women). Article 11 was ahead of its time by explicitly mentioning maternity leave and the right to not be fired for getting pregnant.“</a:t>
            </a:r>
          </a:p>
          <a:p>
            <a:endParaRPr lang="en-US" dirty="0"/>
          </a:p>
          <a:p>
            <a:r>
              <a:rPr lang="en-US" dirty="0"/>
              <a:t>"Article 14 is also vital—it recognizes that a woman living in a rural village faces different hurdles than a woman in a city, particularly regarding access to land and credit. CEDAW ensures no woman is left behind regardless of her geography."</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5</a:t>
            </a:fld>
            <a:endParaRPr lang="en-PH"/>
          </a:p>
        </p:txBody>
      </p:sp>
    </p:spTree>
    <p:extLst>
      <p:ext uri="{BB962C8B-B14F-4D97-AF65-F5344CB8AC3E}">
        <p14:creationId xmlns:p14="http://schemas.microsoft.com/office/powerpoint/2010/main" val="3667138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Monitoring and Accountability</a:t>
            </a:r>
          </a:p>
          <a:p>
            <a:r>
              <a:rPr lang="en-US" b="1" dirty="0"/>
              <a:t>Speaker Notes:</a:t>
            </a:r>
          </a:p>
          <a:p>
            <a:endParaRPr lang="en-US" dirty="0"/>
          </a:p>
          <a:p>
            <a:r>
              <a:rPr lang="en-US" dirty="0"/>
              <a:t>"How do we know if countries are actually doing what they said they would? We have the </a:t>
            </a:r>
            <a:r>
              <a:rPr lang="en-US" b="1" dirty="0"/>
              <a:t>CEDAW Committee</a:t>
            </a:r>
            <a:r>
              <a:rPr lang="en-US" dirty="0"/>
              <a:t>.“</a:t>
            </a:r>
          </a:p>
          <a:p>
            <a:endParaRPr lang="en-US" dirty="0"/>
          </a:p>
          <a:p>
            <a:r>
              <a:rPr lang="en-US" dirty="0"/>
              <a:t>"Every four years, governments have to sit in the 'hot seat' in Geneva and explain their progress. But here’s the clever part: NGOs and activists can submit 'Shadow Reports.' These reports often tell the real story that the government might try to gloss over."</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6</a:t>
            </a:fld>
            <a:endParaRPr lang="en-PH"/>
          </a:p>
        </p:txBody>
      </p:sp>
    </p:spTree>
    <p:extLst>
      <p:ext uri="{BB962C8B-B14F-4D97-AF65-F5344CB8AC3E}">
        <p14:creationId xmlns:p14="http://schemas.microsoft.com/office/powerpoint/2010/main" val="231357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Optional Protocol</a:t>
            </a:r>
            <a:r>
              <a:rPr lang="en-US" dirty="0"/>
              <a:t> is even more powerful. It allows individual women to take their case to the UN if their own country’s courts fail them. It turns the treaty into a living, breathing legal tool."</a:t>
            </a:r>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7</a:t>
            </a:fld>
            <a:endParaRPr lang="en-PH"/>
          </a:p>
        </p:txBody>
      </p:sp>
    </p:spTree>
    <p:extLst>
      <p:ext uri="{BB962C8B-B14F-4D97-AF65-F5344CB8AC3E}">
        <p14:creationId xmlns:p14="http://schemas.microsoft.com/office/powerpoint/2010/main" val="3313338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Impact and Real-World Successes</a:t>
            </a:r>
          </a:p>
          <a:p>
            <a:r>
              <a:rPr lang="en-US" b="1" dirty="0"/>
              <a:t>Speaker Notes:</a:t>
            </a:r>
          </a:p>
          <a:p>
            <a:endParaRPr lang="en-US" dirty="0"/>
          </a:p>
          <a:p>
            <a:r>
              <a:rPr lang="en-US" dirty="0"/>
              <a:t>"You might ask: 'Is this just a piece of paper?' The answer is no. CEDAW has 'teeth.’”</a:t>
            </a:r>
          </a:p>
          <a:p>
            <a:endParaRPr lang="en-US" dirty="0"/>
          </a:p>
          <a:p>
            <a:r>
              <a:rPr lang="en-US" dirty="0"/>
              <a:t>"In Morocco, CEDAW was the engine behind the 2004 reform of the </a:t>
            </a:r>
            <a:r>
              <a:rPr lang="en-US" i="1" dirty="0" err="1"/>
              <a:t>Moudawana</a:t>
            </a:r>
            <a:r>
              <a:rPr lang="en-US" dirty="0"/>
              <a:t> (Family Code), which gave women the right to self-divorce. In many countries, it has been used to change citizenship laws so mothers can pass their nationality to their children.“</a:t>
            </a:r>
          </a:p>
          <a:p>
            <a:endParaRPr lang="en-US" dirty="0"/>
          </a:p>
          <a:p>
            <a:r>
              <a:rPr lang="en-US" dirty="0"/>
              <a:t>"Even though 'violence' isn't in the original 1979 text, the Committee used the treaty's logic to declare that violence is a form of discrimination. This has led to hundreds of domestic violence laws worldwide."</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8</a:t>
            </a:fld>
            <a:endParaRPr lang="en-PH"/>
          </a:p>
        </p:txBody>
      </p:sp>
    </p:spTree>
    <p:extLst>
      <p:ext uri="{BB962C8B-B14F-4D97-AF65-F5344CB8AC3E}">
        <p14:creationId xmlns:p14="http://schemas.microsoft.com/office/powerpoint/2010/main" val="633467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Challenges to Implementation</a:t>
            </a:r>
          </a:p>
          <a:p>
            <a:r>
              <a:rPr lang="en-US" b="1" dirty="0"/>
              <a:t>Speaker Notes:</a:t>
            </a:r>
          </a:p>
          <a:p>
            <a:endParaRPr lang="en-US" dirty="0"/>
          </a:p>
          <a:p>
            <a:r>
              <a:rPr lang="en-US" dirty="0"/>
              <a:t>"We must be honest about the hurdles. CEDAW is the most 'reserved' treaty in the UN. A reservation is basically a country saying, 'I agree to the treaty, </a:t>
            </a:r>
            <a:r>
              <a:rPr lang="en-US" i="1" dirty="0"/>
              <a:t>except</a:t>
            </a:r>
            <a:r>
              <a:rPr lang="en-US" dirty="0"/>
              <a:t> for this part.’”</a:t>
            </a:r>
          </a:p>
          <a:p>
            <a:endParaRPr lang="en-US" dirty="0"/>
          </a:p>
          <a:p>
            <a:r>
              <a:rPr lang="en-US" dirty="0"/>
              <a:t>"Many reservations target </a:t>
            </a:r>
            <a:r>
              <a:rPr lang="en-US" b="1" dirty="0"/>
              <a:t>Article 16</a:t>
            </a:r>
            <a:r>
              <a:rPr lang="en-US" dirty="0"/>
              <a:t> regarding family and marriage, often citing religious or cultural tradition. This creates a 'pick-and-choose' approach to human rights that the Committee is constantly fighting against.“</a:t>
            </a:r>
          </a:p>
          <a:p>
            <a:endParaRPr lang="en-US" dirty="0"/>
          </a:p>
          <a:p>
            <a:r>
              <a:rPr lang="en-US" dirty="0"/>
              <a:t>"And of course, we have the 'non-ratifiers.' The fact that a major power like the United States has not ratified CEDAW remains a significant point of debate in international diplomacy.“</a:t>
            </a:r>
          </a:p>
          <a:p>
            <a:endParaRPr lang="en-PH" dirty="0"/>
          </a:p>
        </p:txBody>
      </p:sp>
      <p:sp>
        <p:nvSpPr>
          <p:cNvPr id="4" name="Slide Number Placeholder 3"/>
          <p:cNvSpPr>
            <a:spLocks noGrp="1"/>
          </p:cNvSpPr>
          <p:nvPr>
            <p:ph type="sldNum" sz="quarter" idx="5"/>
          </p:nvPr>
        </p:nvSpPr>
        <p:spPr/>
        <p:txBody>
          <a:bodyPr/>
          <a:lstStyle/>
          <a:p>
            <a:fld id="{4921D77B-B9CE-4338-9406-ECED9FA0152D}" type="slidenum">
              <a:rPr lang="en-PH" smtClean="0"/>
              <a:t>9</a:t>
            </a:fld>
            <a:endParaRPr lang="en-PH"/>
          </a:p>
        </p:txBody>
      </p:sp>
    </p:spTree>
    <p:extLst>
      <p:ext uri="{BB962C8B-B14F-4D97-AF65-F5344CB8AC3E}">
        <p14:creationId xmlns:p14="http://schemas.microsoft.com/office/powerpoint/2010/main" val="1621023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12/31/2025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4CBB-E65E-33D7-EBC0-117114170512}"/>
              </a:ext>
            </a:extLst>
          </p:cNvPr>
          <p:cNvSpPr>
            <a:spLocks noGrp="1"/>
          </p:cNvSpPr>
          <p:nvPr>
            <p:ph type="ctrTitle"/>
          </p:nvPr>
        </p:nvSpPr>
        <p:spPr>
          <a:xfrm>
            <a:off x="1154955" y="2192677"/>
            <a:ext cx="8825658" cy="3329581"/>
          </a:xfrm>
        </p:spPr>
        <p:txBody>
          <a:bodyPr/>
          <a:lstStyle/>
          <a:p>
            <a:r>
              <a:rPr lang="en-GB" sz="6000" dirty="0"/>
              <a:t>The Convention on The Elimination of All Forms of Discrimination against Women</a:t>
            </a:r>
            <a:endParaRPr lang="en-PH" sz="6000" dirty="0"/>
          </a:p>
        </p:txBody>
      </p:sp>
      <p:sp>
        <p:nvSpPr>
          <p:cNvPr id="3" name="Subtitle 2">
            <a:extLst>
              <a:ext uri="{FF2B5EF4-FFF2-40B4-BE49-F238E27FC236}">
                <a16:creationId xmlns:a16="http://schemas.microsoft.com/office/drawing/2014/main" id="{EE98D2A7-5C7B-A29D-568D-577A62C9AB01}"/>
              </a:ext>
            </a:extLst>
          </p:cNvPr>
          <p:cNvSpPr>
            <a:spLocks noGrp="1"/>
          </p:cNvSpPr>
          <p:nvPr>
            <p:ph type="subTitle" idx="1"/>
          </p:nvPr>
        </p:nvSpPr>
        <p:spPr>
          <a:xfrm>
            <a:off x="1154955" y="5522258"/>
            <a:ext cx="8825658" cy="116541"/>
          </a:xfrm>
        </p:spPr>
        <p:txBody>
          <a:bodyPr>
            <a:normAutofit fontScale="25000" lnSpcReduction="20000"/>
          </a:bodyPr>
          <a:lstStyle/>
          <a:p>
            <a:endParaRPr lang="en-PH" dirty="0"/>
          </a:p>
        </p:txBody>
      </p:sp>
    </p:spTree>
    <p:extLst>
      <p:ext uri="{BB962C8B-B14F-4D97-AF65-F5344CB8AC3E}">
        <p14:creationId xmlns:p14="http://schemas.microsoft.com/office/powerpoint/2010/main" val="220426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3DC562-2DBA-CC87-4A57-C44CC25CB380}"/>
              </a:ext>
            </a:extLst>
          </p:cNvPr>
          <p:cNvSpPr txBox="1"/>
          <p:nvPr/>
        </p:nvSpPr>
        <p:spPr>
          <a:xfrm>
            <a:off x="1470212" y="1503873"/>
            <a:ext cx="8480612" cy="2308324"/>
          </a:xfrm>
          <a:prstGeom prst="rect">
            <a:avLst/>
          </a:prstGeom>
          <a:noFill/>
        </p:spPr>
        <p:txBody>
          <a:bodyPr wrap="square">
            <a:spAutoFit/>
          </a:bodyPr>
          <a:lstStyle/>
          <a:p>
            <a:pPr>
              <a:buNone/>
            </a:pPr>
            <a:r>
              <a:rPr lang="en-US" b="1" dirty="0"/>
              <a:t>Conclusion</a:t>
            </a:r>
          </a:p>
          <a:p>
            <a:pPr>
              <a:buNone/>
            </a:pPr>
            <a:endParaRPr lang="en-US" b="1" dirty="0"/>
          </a:p>
          <a:p>
            <a:pPr>
              <a:buNone/>
            </a:pPr>
            <a:r>
              <a:rPr lang="en-US" dirty="0"/>
              <a:t>CEDAW remains the most powerful legal tool for women’s rights activists globally. It provides a common language and a legal framework to hold governments accountable for the promise of equality.</a:t>
            </a:r>
          </a:p>
          <a:p>
            <a:pPr>
              <a:buNone/>
            </a:pPr>
            <a:endParaRPr lang="en-US" dirty="0"/>
          </a:p>
          <a:p>
            <a:pPr>
              <a:buNone/>
            </a:pPr>
            <a:endParaRPr lang="en-US" dirty="0"/>
          </a:p>
          <a:p>
            <a:pPr>
              <a:buNone/>
            </a:pPr>
            <a:r>
              <a:rPr lang="en-US" b="1" dirty="0"/>
              <a:t>"Equality is not a favor; it is a fundamental human right."</a:t>
            </a:r>
            <a:endParaRPr lang="en-US" dirty="0"/>
          </a:p>
        </p:txBody>
      </p:sp>
    </p:spTree>
    <p:extLst>
      <p:ext uri="{BB962C8B-B14F-4D97-AF65-F5344CB8AC3E}">
        <p14:creationId xmlns:p14="http://schemas.microsoft.com/office/powerpoint/2010/main" val="388721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226100-2E7A-1F1A-9726-F7AAC5498A1F}"/>
              </a:ext>
            </a:extLst>
          </p:cNvPr>
          <p:cNvSpPr txBox="1"/>
          <p:nvPr/>
        </p:nvSpPr>
        <p:spPr>
          <a:xfrm>
            <a:off x="1192305" y="734722"/>
            <a:ext cx="8740588" cy="5355312"/>
          </a:xfrm>
          <a:prstGeom prst="rect">
            <a:avLst/>
          </a:prstGeom>
          <a:noFill/>
        </p:spPr>
        <p:txBody>
          <a:bodyPr wrap="square">
            <a:spAutoFit/>
          </a:bodyPr>
          <a:lstStyle/>
          <a:p>
            <a:pPr>
              <a:buNone/>
            </a:pPr>
            <a:r>
              <a:rPr lang="en-US" b="1" dirty="0"/>
              <a:t>Introduction to CEDAW</a:t>
            </a:r>
          </a:p>
          <a:p>
            <a:pPr>
              <a:buNone/>
            </a:pPr>
            <a:endParaRPr lang="en-US" b="1" dirty="0"/>
          </a:p>
          <a:p>
            <a:pPr>
              <a:buNone/>
            </a:pPr>
            <a:endParaRPr lang="en-US" b="1" dirty="0"/>
          </a:p>
          <a:p>
            <a:pPr>
              <a:buFont typeface="Arial" panose="020B0604020202020204" pitchFamily="34" charset="0"/>
              <a:buChar char="•"/>
            </a:pPr>
            <a:r>
              <a:rPr lang="en-US" b="1" dirty="0"/>
              <a:t>What is it?</a:t>
            </a:r>
            <a:r>
              <a:rPr lang="en-US" dirty="0"/>
              <a:t> An international treaty adopted by the United Nations General Assembly in </a:t>
            </a:r>
            <a:r>
              <a:rPr lang="en-US" b="1" dirty="0"/>
              <a:t>1979</a:t>
            </a:r>
            <a:r>
              <a:rPr lang="en-US" dirty="0"/>
              <a:t>.</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r>
              <a:rPr lang="en-US" b="1" dirty="0"/>
              <a:t>Purpose:</a:t>
            </a:r>
            <a:r>
              <a:rPr lang="en-US" dirty="0"/>
              <a:t> To eliminate discrimination against women and girls and to promote equal rights in all spheres—political, economic, social, cultural, and civil.</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r>
              <a:rPr lang="en-US" b="1" dirty="0"/>
              <a:t>Status:</a:t>
            </a:r>
            <a:r>
              <a:rPr lang="en-US" dirty="0"/>
              <a:t> It is one of the most widely ratified human rights treaties, with </a:t>
            </a:r>
            <a:r>
              <a:rPr lang="en-US" b="1" dirty="0"/>
              <a:t>189 states parties</a:t>
            </a:r>
            <a:r>
              <a:rPr lang="en-US" dirty="0"/>
              <a:t> as of 2025.</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r>
              <a:rPr lang="en-US" b="1" dirty="0"/>
              <a:t>Core Principle:</a:t>
            </a:r>
            <a:r>
              <a:rPr lang="en-US" dirty="0"/>
              <a:t> It moves beyond "formal equality" (treating everyone the same) to </a:t>
            </a:r>
            <a:r>
              <a:rPr lang="en-US" b="1" dirty="0"/>
              <a:t>"substantive equality"</a:t>
            </a:r>
            <a:r>
              <a:rPr lang="en-US" dirty="0"/>
              <a:t> (ensuring women actually achieve equal results in their lives).</a:t>
            </a:r>
          </a:p>
        </p:txBody>
      </p:sp>
    </p:spTree>
    <p:extLst>
      <p:ext uri="{BB962C8B-B14F-4D97-AF65-F5344CB8AC3E}">
        <p14:creationId xmlns:p14="http://schemas.microsoft.com/office/powerpoint/2010/main" val="710345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9C1138-5F74-1231-8078-F89CFAD3B190}"/>
              </a:ext>
            </a:extLst>
          </p:cNvPr>
          <p:cNvSpPr txBox="1"/>
          <p:nvPr/>
        </p:nvSpPr>
        <p:spPr>
          <a:xfrm>
            <a:off x="582706" y="880879"/>
            <a:ext cx="9421906" cy="5078313"/>
          </a:xfrm>
          <a:prstGeom prst="rect">
            <a:avLst/>
          </a:prstGeom>
          <a:noFill/>
        </p:spPr>
        <p:txBody>
          <a:bodyPr wrap="square">
            <a:spAutoFit/>
          </a:bodyPr>
          <a:lstStyle/>
          <a:p>
            <a:pPr>
              <a:buNone/>
            </a:pPr>
            <a:r>
              <a:rPr lang="en-US" b="1" dirty="0"/>
              <a:t>Defining Discrimination</a:t>
            </a:r>
          </a:p>
          <a:p>
            <a:pPr>
              <a:buNone/>
            </a:pPr>
            <a:endParaRPr lang="en-US" b="1" dirty="0"/>
          </a:p>
          <a:p>
            <a:pPr>
              <a:buNone/>
            </a:pPr>
            <a:r>
              <a:rPr lang="en-US" dirty="0"/>
              <a:t>Article 1 of the Convention provides a landmark definition that serves as the global standard:</a:t>
            </a:r>
          </a:p>
          <a:p>
            <a:pPr>
              <a:buNone/>
            </a:pPr>
            <a:r>
              <a:rPr lang="en-US" i="1" dirty="0"/>
              <a:t>"Discrimination against women shall mean any distinction, exclusion or restriction made on the basis of sex which has the effect or purpose of impairing or nullifying the recognition, enjoyment or exercise by women... of human rights and fundamental freedoms.“</a:t>
            </a:r>
          </a:p>
          <a:p>
            <a:pPr>
              <a:buNone/>
            </a:pPr>
            <a:endParaRPr lang="en-US" dirty="0"/>
          </a:p>
          <a:p>
            <a:pPr>
              <a:buNone/>
            </a:pPr>
            <a:r>
              <a:rPr lang="en-US" b="1" dirty="0"/>
              <a:t>Key Takeaways:</a:t>
            </a:r>
          </a:p>
          <a:p>
            <a:pPr>
              <a:buNone/>
            </a:pPr>
            <a:endParaRPr lang="en-US" dirty="0"/>
          </a:p>
          <a:p>
            <a:pPr>
              <a:buFont typeface="Arial" panose="020B0604020202020204" pitchFamily="34" charset="0"/>
              <a:buChar char="•"/>
            </a:pPr>
            <a:r>
              <a:rPr lang="en-US" b="1" dirty="0"/>
              <a:t>Intent vs. Effect:</a:t>
            </a:r>
            <a:r>
              <a:rPr lang="en-US" dirty="0"/>
              <a:t> It covers both intentional discrimination and laws/practices that accidentally disadvantage women.</a:t>
            </a:r>
          </a:p>
          <a:p>
            <a:endParaRPr lang="en-US" dirty="0"/>
          </a:p>
          <a:p>
            <a:pPr>
              <a:buFont typeface="Arial" panose="020B0604020202020204" pitchFamily="34" charset="0"/>
              <a:buChar char="•"/>
            </a:pPr>
            <a:r>
              <a:rPr lang="en-US" b="1" dirty="0"/>
              <a:t>All Fields:</a:t>
            </a:r>
            <a:r>
              <a:rPr lang="en-US" dirty="0"/>
              <a:t> Applies to political, economic, social, cultural, and civil fields.</a:t>
            </a:r>
          </a:p>
          <a:p>
            <a:endParaRPr lang="en-US" dirty="0"/>
          </a:p>
          <a:p>
            <a:pPr>
              <a:buFont typeface="Arial" panose="020B0604020202020204" pitchFamily="34" charset="0"/>
              <a:buChar char="•"/>
            </a:pPr>
            <a:r>
              <a:rPr lang="en-US" b="1" dirty="0"/>
              <a:t>Private Life:</a:t>
            </a:r>
            <a:r>
              <a:rPr lang="en-US" dirty="0"/>
              <a:t> Unlike many treaties, CEDAW explicitly addresses discrimination within the family and private life.</a:t>
            </a:r>
          </a:p>
        </p:txBody>
      </p:sp>
    </p:spTree>
    <p:extLst>
      <p:ext uri="{BB962C8B-B14F-4D97-AF65-F5344CB8AC3E}">
        <p14:creationId xmlns:p14="http://schemas.microsoft.com/office/powerpoint/2010/main" val="290695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603B4B-C39B-F4E2-A143-85D169C14A84}"/>
              </a:ext>
            </a:extLst>
          </p:cNvPr>
          <p:cNvSpPr txBox="1"/>
          <p:nvPr/>
        </p:nvSpPr>
        <p:spPr>
          <a:xfrm>
            <a:off x="968187" y="1120676"/>
            <a:ext cx="8830236" cy="3693319"/>
          </a:xfrm>
          <a:prstGeom prst="rect">
            <a:avLst/>
          </a:prstGeom>
          <a:noFill/>
        </p:spPr>
        <p:txBody>
          <a:bodyPr wrap="square">
            <a:spAutoFit/>
          </a:bodyPr>
          <a:lstStyle/>
          <a:p>
            <a:pPr>
              <a:buNone/>
            </a:pPr>
            <a:r>
              <a:rPr lang="en-US" b="1" dirty="0"/>
              <a:t>The "Three Pillars" of State Obligation</a:t>
            </a:r>
          </a:p>
          <a:p>
            <a:pPr>
              <a:buNone/>
            </a:pPr>
            <a:endParaRPr lang="en-US" b="1" dirty="0"/>
          </a:p>
          <a:p>
            <a:pPr>
              <a:buNone/>
            </a:pPr>
            <a:endParaRPr lang="en-US" dirty="0"/>
          </a:p>
          <a:p>
            <a:pPr>
              <a:buNone/>
            </a:pPr>
            <a:r>
              <a:rPr lang="en-US" dirty="0"/>
              <a:t>When a country ratifies CEDAW, it legalizes three specific obligations:</a:t>
            </a:r>
          </a:p>
          <a:p>
            <a:pPr>
              <a:buNone/>
            </a:pPr>
            <a:endParaRPr lang="en-US" dirty="0"/>
          </a:p>
          <a:p>
            <a:pPr>
              <a:buFont typeface="+mj-lt"/>
              <a:buAutoNum type="arabicPeriod"/>
            </a:pPr>
            <a:r>
              <a:rPr lang="en-US" b="1" dirty="0"/>
              <a:t>To Respect:</a:t>
            </a:r>
            <a:r>
              <a:rPr lang="en-US" dirty="0"/>
              <a:t> Governments must refrain from making discriminatory laws or actions themselves.</a:t>
            </a:r>
          </a:p>
          <a:p>
            <a:pPr>
              <a:buFont typeface="+mj-lt"/>
              <a:buAutoNum type="arabicPeriod"/>
            </a:pPr>
            <a:endParaRPr lang="en-US" dirty="0"/>
          </a:p>
          <a:p>
            <a:pPr>
              <a:buFont typeface="+mj-lt"/>
              <a:buAutoNum type="arabicPeriod"/>
            </a:pPr>
            <a:r>
              <a:rPr lang="en-US" b="1" dirty="0"/>
              <a:t>To Protect:</a:t>
            </a:r>
            <a:r>
              <a:rPr lang="en-US" dirty="0"/>
              <a:t> Governments must prevent discrimination by </a:t>
            </a:r>
            <a:r>
              <a:rPr lang="en-US" b="1" dirty="0"/>
              <a:t>private individuals</a:t>
            </a:r>
            <a:r>
              <a:rPr lang="en-US" dirty="0"/>
              <a:t>, organizations, or enterprises.</a:t>
            </a:r>
          </a:p>
          <a:p>
            <a:pPr>
              <a:buFont typeface="+mj-lt"/>
              <a:buAutoNum type="arabicPeriod"/>
            </a:pPr>
            <a:endParaRPr lang="en-US" dirty="0"/>
          </a:p>
          <a:p>
            <a:pPr>
              <a:buFont typeface="+mj-lt"/>
              <a:buAutoNum type="arabicPeriod"/>
            </a:pPr>
            <a:r>
              <a:rPr lang="en-US" b="1" dirty="0"/>
              <a:t>To Fulfill:</a:t>
            </a:r>
            <a:r>
              <a:rPr lang="en-US" dirty="0"/>
              <a:t> Governments must take proactive steps (like "temporary special measures" or quotas) to accelerate gender equality.</a:t>
            </a:r>
          </a:p>
        </p:txBody>
      </p:sp>
    </p:spTree>
    <p:extLst>
      <p:ext uri="{BB962C8B-B14F-4D97-AF65-F5344CB8AC3E}">
        <p14:creationId xmlns:p14="http://schemas.microsoft.com/office/powerpoint/2010/main" val="1385913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72D21D3-03D1-111B-CF51-C4160AB8A7DE}"/>
              </a:ext>
            </a:extLst>
          </p:cNvPr>
          <p:cNvGraphicFramePr>
            <a:graphicFrameLocks noGrp="1"/>
          </p:cNvGraphicFramePr>
          <p:nvPr>
            <p:extLst>
              <p:ext uri="{D42A27DB-BD31-4B8C-83A1-F6EECF244321}">
                <p14:modId xmlns:p14="http://schemas.microsoft.com/office/powerpoint/2010/main" val="838203900"/>
              </p:ext>
            </p:extLst>
          </p:nvPr>
        </p:nvGraphicFramePr>
        <p:xfrm>
          <a:off x="1946279" y="1750886"/>
          <a:ext cx="7078338" cy="4195761"/>
        </p:xfrm>
        <a:graphic>
          <a:graphicData uri="http://schemas.openxmlformats.org/drawingml/2006/table">
            <a:tbl>
              <a:tblPr/>
              <a:tblGrid>
                <a:gridCol w="3539169">
                  <a:extLst>
                    <a:ext uri="{9D8B030D-6E8A-4147-A177-3AD203B41FA5}">
                      <a16:colId xmlns:a16="http://schemas.microsoft.com/office/drawing/2014/main" val="3922372443"/>
                    </a:ext>
                  </a:extLst>
                </a:gridCol>
                <a:gridCol w="3539169">
                  <a:extLst>
                    <a:ext uri="{9D8B030D-6E8A-4147-A177-3AD203B41FA5}">
                      <a16:colId xmlns:a16="http://schemas.microsoft.com/office/drawing/2014/main" val="1414984941"/>
                    </a:ext>
                  </a:extLst>
                </a:gridCol>
              </a:tblGrid>
              <a:tr h="289363">
                <a:tc>
                  <a:txBody>
                    <a:bodyPr/>
                    <a:lstStyle/>
                    <a:p>
                      <a:pPr>
                        <a:buNone/>
                      </a:pPr>
                      <a:r>
                        <a:rPr lang="en-PH" sz="1400" b="1">
                          <a:effectLst/>
                          <a:latin typeface="Google Sans Text"/>
                        </a:rPr>
                        <a:t>Area</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PH" sz="1400" b="1">
                          <a:effectLst/>
                          <a:latin typeface="Google Sans Text"/>
                        </a:rPr>
                        <a:t>Key Provisions</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41290277"/>
                  </a:ext>
                </a:extLst>
              </a:tr>
              <a:tr h="506385">
                <a:tc>
                  <a:txBody>
                    <a:bodyPr/>
                    <a:lstStyle/>
                    <a:p>
                      <a:pPr>
                        <a:buNone/>
                      </a:pPr>
                      <a:r>
                        <a:rPr lang="en-PH" sz="1400" b="1">
                          <a:effectLst/>
                          <a:latin typeface="Google Sans Text"/>
                        </a:rPr>
                        <a:t>Political Life</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400">
                          <a:effectLst/>
                          <a:latin typeface="Google Sans Text"/>
                        </a:rPr>
                        <a:t>Right to vote, hold public office, and participate in NGOs.</a:t>
                      </a: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24835258"/>
                  </a:ext>
                </a:extLst>
              </a:tr>
              <a:tr h="723407">
                <a:tc>
                  <a:txBody>
                    <a:bodyPr/>
                    <a:lstStyle/>
                    <a:p>
                      <a:pPr>
                        <a:buNone/>
                      </a:pPr>
                      <a:r>
                        <a:rPr lang="en-PH" sz="1400" b="1" dirty="0">
                          <a:effectLst/>
                          <a:latin typeface="Google Sans Text"/>
                        </a:rPr>
                        <a:t>Education</a:t>
                      </a:r>
                      <a:endParaRPr lang="en-PH" sz="1400" dirty="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400">
                          <a:effectLst/>
                          <a:latin typeface="Google Sans Text"/>
                        </a:rPr>
                        <a:t>Equal access to schooling, elimination of stereotypes in textbooks, and reduction of female dropout rates.</a:t>
                      </a: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9316385"/>
                  </a:ext>
                </a:extLst>
              </a:tr>
              <a:tr h="723407">
                <a:tc>
                  <a:txBody>
                    <a:bodyPr/>
                    <a:lstStyle/>
                    <a:p>
                      <a:pPr>
                        <a:buNone/>
                      </a:pPr>
                      <a:r>
                        <a:rPr lang="en-PH" sz="1400" b="1">
                          <a:effectLst/>
                          <a:latin typeface="Google Sans Text"/>
                        </a:rPr>
                        <a:t>Employment</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400">
                          <a:effectLst/>
                          <a:latin typeface="Google Sans Text"/>
                        </a:rPr>
                        <a:t>Right to work, equal pay for work of equal value, and prohibition of dismissal due to pregnancy or marriage.</a:t>
                      </a: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77042668"/>
                  </a:ext>
                </a:extLst>
              </a:tr>
              <a:tr h="506385">
                <a:tc>
                  <a:txBody>
                    <a:bodyPr/>
                    <a:lstStyle/>
                    <a:p>
                      <a:pPr>
                        <a:buNone/>
                      </a:pPr>
                      <a:r>
                        <a:rPr lang="en-PH" sz="1400" b="1">
                          <a:effectLst/>
                          <a:latin typeface="Google Sans Text"/>
                        </a:rPr>
                        <a:t>Health</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400">
                          <a:effectLst/>
                          <a:latin typeface="Google Sans Text"/>
                        </a:rPr>
                        <a:t>Access to healthcare services, including family planning and maternal care.</a:t>
                      </a: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974631363"/>
                  </a:ext>
                </a:extLst>
              </a:tr>
              <a:tr h="723407">
                <a:tc>
                  <a:txBody>
                    <a:bodyPr/>
                    <a:lstStyle/>
                    <a:p>
                      <a:pPr>
                        <a:buNone/>
                      </a:pPr>
                      <a:r>
                        <a:rPr lang="en-PH" sz="1400" b="1">
                          <a:effectLst/>
                          <a:latin typeface="Google Sans Text"/>
                        </a:rPr>
                        <a:t>Rural Women</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400">
                          <a:effectLst/>
                          <a:latin typeface="Google Sans Text"/>
                        </a:rPr>
                        <a:t>Specific protection for women in rural areas to ensure they benefit from development and have access to land.</a:t>
                      </a: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59830737"/>
                  </a:ext>
                </a:extLst>
              </a:tr>
              <a:tr h="723407">
                <a:tc>
                  <a:txBody>
                    <a:bodyPr/>
                    <a:lstStyle/>
                    <a:p>
                      <a:pPr>
                        <a:buNone/>
                      </a:pPr>
                      <a:r>
                        <a:rPr lang="en-PH" sz="1400" b="1">
                          <a:effectLst/>
                          <a:latin typeface="Google Sans Text"/>
                        </a:rPr>
                        <a:t>Marriage/Family</a:t>
                      </a:r>
                      <a:endParaRPr lang="en-PH" sz="1400">
                        <a:effectLst/>
                        <a:latin typeface="Google Sans Text"/>
                      </a:endParaRP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sz="1400" dirty="0">
                          <a:effectLst/>
                          <a:latin typeface="Google Sans Text"/>
                        </a:rPr>
                        <a:t>Equal rights in choosing a spouse, divorce, property ownership, and parental responsibilities.</a:t>
                      </a:r>
                    </a:p>
                  </a:txBody>
                  <a:tcPr marL="72341" marR="72341" marT="36170" marB="3617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44196696"/>
                  </a:ext>
                </a:extLst>
              </a:tr>
            </a:tbl>
          </a:graphicData>
        </a:graphic>
      </p:graphicFrame>
      <p:sp>
        <p:nvSpPr>
          <p:cNvPr id="3" name="Rectangle 1">
            <a:extLst>
              <a:ext uri="{FF2B5EF4-FFF2-40B4-BE49-F238E27FC236}">
                <a16:creationId xmlns:a16="http://schemas.microsoft.com/office/drawing/2014/main" id="{9ED58588-BEC7-0879-8BFB-67B29519A1CF}"/>
              </a:ext>
            </a:extLst>
          </p:cNvPr>
          <p:cNvSpPr>
            <a:spLocks noChangeArrowheads="1"/>
          </p:cNvSpPr>
          <p:nvPr/>
        </p:nvSpPr>
        <p:spPr bwMode="auto">
          <a:xfrm>
            <a:off x="1946279" y="460762"/>
            <a:ext cx="7370929"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R="0" lvl="0" indent="0" fontAlgn="base">
              <a:lnSpc>
                <a:spcPct val="100000"/>
              </a:lnSpc>
              <a:spcBef>
                <a:spcPct val="0"/>
              </a:spcBef>
              <a:spcAft>
                <a:spcPct val="0"/>
              </a:spcAft>
              <a:buClrTx/>
              <a:buSzTx/>
              <a:tabLst/>
            </a:pPr>
            <a:r>
              <a:rPr lang="en-US" altLang="en-US" b="1" dirty="0"/>
              <a:t>Key Areas of Protection (Articles 7–16)</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latin typeface="Google Sans Tex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latin typeface="Google Sans Tex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CEDAW maps out specific rights across the lifespan of a woman:</a:t>
            </a:r>
          </a:p>
        </p:txBody>
      </p:sp>
    </p:spTree>
    <p:extLst>
      <p:ext uri="{BB962C8B-B14F-4D97-AF65-F5344CB8AC3E}">
        <p14:creationId xmlns:p14="http://schemas.microsoft.com/office/powerpoint/2010/main" val="186725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07E5DB-C279-074B-F5EA-F0AFFD0ADE07}"/>
              </a:ext>
            </a:extLst>
          </p:cNvPr>
          <p:cNvSpPr txBox="1"/>
          <p:nvPr/>
        </p:nvSpPr>
        <p:spPr>
          <a:xfrm>
            <a:off x="941294" y="1397675"/>
            <a:ext cx="8776447" cy="3416320"/>
          </a:xfrm>
          <a:prstGeom prst="rect">
            <a:avLst/>
          </a:prstGeom>
          <a:noFill/>
        </p:spPr>
        <p:txBody>
          <a:bodyPr wrap="square">
            <a:spAutoFit/>
          </a:bodyPr>
          <a:lstStyle/>
          <a:p>
            <a:pPr>
              <a:buNone/>
            </a:pPr>
            <a:r>
              <a:rPr lang="en-US" b="1" dirty="0"/>
              <a:t>Monitoring and Accountability</a:t>
            </a:r>
          </a:p>
          <a:p>
            <a:pPr>
              <a:buNone/>
            </a:pPr>
            <a:endParaRPr lang="en-US" b="1" dirty="0"/>
          </a:p>
          <a:p>
            <a:pPr>
              <a:buNone/>
            </a:pPr>
            <a:endParaRPr lang="en-US" dirty="0"/>
          </a:p>
          <a:p>
            <a:pPr>
              <a:buNone/>
            </a:pPr>
            <a:r>
              <a:rPr lang="en-US" dirty="0"/>
              <a:t>The Convention is not just a list of promises; it has a "watchdog" mechanism.</a:t>
            </a:r>
          </a:p>
          <a:p>
            <a:pPr>
              <a:buNone/>
            </a:pPr>
            <a:r>
              <a:rPr lang="en-US" b="1" dirty="0"/>
              <a:t>The CEDAW Committee</a:t>
            </a:r>
          </a:p>
          <a:p>
            <a:pPr>
              <a:buNone/>
            </a:pPr>
            <a:endParaRPr lang="en-US" b="1" dirty="0"/>
          </a:p>
          <a:p>
            <a:pPr>
              <a:buFont typeface="Arial" panose="020B0604020202020204" pitchFamily="34" charset="0"/>
              <a:buChar char="•"/>
            </a:pPr>
            <a:r>
              <a:rPr lang="en-US" dirty="0"/>
              <a:t>A body of </a:t>
            </a:r>
            <a:r>
              <a:rPr lang="en-US" b="1" dirty="0"/>
              <a:t>23 independent experts</a:t>
            </a:r>
            <a:r>
              <a:rPr lang="en-US" dirty="0"/>
              <a:t> from around the world.</a:t>
            </a:r>
          </a:p>
          <a:p>
            <a:endParaRPr lang="en-US" dirty="0"/>
          </a:p>
          <a:p>
            <a:pPr>
              <a:buFont typeface="Arial" panose="020B0604020202020204" pitchFamily="34" charset="0"/>
              <a:buChar char="•"/>
            </a:pPr>
            <a:r>
              <a:rPr lang="en-US" b="1" dirty="0"/>
              <a:t>Reporting:</a:t>
            </a:r>
            <a:r>
              <a:rPr lang="en-US" dirty="0"/>
              <a:t> Every four years, countries must submit a report on their progress.</a:t>
            </a:r>
          </a:p>
          <a:p>
            <a:endParaRPr lang="en-US" dirty="0"/>
          </a:p>
          <a:p>
            <a:pPr>
              <a:buFont typeface="Arial" panose="020B0604020202020204" pitchFamily="34" charset="0"/>
              <a:buChar char="•"/>
            </a:pPr>
            <a:r>
              <a:rPr lang="en-US" b="1" dirty="0"/>
              <a:t>Shadow Reports:</a:t>
            </a:r>
            <a:r>
              <a:rPr lang="en-US" dirty="0"/>
              <a:t> NGOs can submit their own "Alternative Reports" to provide the Committee with the ground-level reality.</a:t>
            </a:r>
          </a:p>
        </p:txBody>
      </p:sp>
    </p:spTree>
    <p:extLst>
      <p:ext uri="{BB962C8B-B14F-4D97-AF65-F5344CB8AC3E}">
        <p14:creationId xmlns:p14="http://schemas.microsoft.com/office/powerpoint/2010/main" val="2451866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D010A0-432F-5CF0-F2DA-BF9D8AA893ED}"/>
              </a:ext>
            </a:extLst>
          </p:cNvPr>
          <p:cNvSpPr txBox="1"/>
          <p:nvPr/>
        </p:nvSpPr>
        <p:spPr>
          <a:xfrm>
            <a:off x="1317812" y="1516868"/>
            <a:ext cx="9278470" cy="2862322"/>
          </a:xfrm>
          <a:prstGeom prst="rect">
            <a:avLst/>
          </a:prstGeom>
          <a:noFill/>
        </p:spPr>
        <p:txBody>
          <a:bodyPr wrap="square">
            <a:spAutoFit/>
          </a:bodyPr>
          <a:lstStyle/>
          <a:p>
            <a:pPr>
              <a:buNone/>
            </a:pPr>
            <a:r>
              <a:rPr lang="en-US" b="1" dirty="0"/>
              <a:t>The Optional Protocol</a:t>
            </a:r>
          </a:p>
          <a:p>
            <a:pPr>
              <a:buNone/>
            </a:pPr>
            <a:endParaRPr lang="en-US" b="1" dirty="0"/>
          </a:p>
          <a:p>
            <a:pPr>
              <a:buNone/>
            </a:pPr>
            <a:endParaRPr lang="en-US" b="1" dirty="0"/>
          </a:p>
          <a:p>
            <a:pPr>
              <a:buNone/>
            </a:pPr>
            <a:r>
              <a:rPr lang="en-US" dirty="0"/>
              <a:t>Adopted in 1999, this allows for:</a:t>
            </a:r>
          </a:p>
          <a:p>
            <a:pPr>
              <a:buNone/>
            </a:pPr>
            <a:endParaRPr lang="en-US" dirty="0"/>
          </a:p>
          <a:p>
            <a:pPr>
              <a:buFont typeface="+mj-lt"/>
              <a:buAutoNum type="arabicPeriod"/>
            </a:pPr>
            <a:r>
              <a:rPr lang="en-US" b="1" dirty="0"/>
              <a:t>Individual Communications:</a:t>
            </a:r>
            <a:r>
              <a:rPr lang="en-US" dirty="0"/>
              <a:t> Women can bring complaints directly to the Committee if their rights are violated and domestic courts fail them.</a:t>
            </a:r>
          </a:p>
          <a:p>
            <a:pPr>
              <a:buFont typeface="+mj-lt"/>
              <a:buAutoNum type="arabicPeriod"/>
            </a:pPr>
            <a:endParaRPr lang="en-US" dirty="0"/>
          </a:p>
          <a:p>
            <a:pPr>
              <a:buFont typeface="+mj-lt"/>
              <a:buAutoNum type="arabicPeriod"/>
            </a:pPr>
            <a:r>
              <a:rPr lang="en-US" b="1" dirty="0"/>
              <a:t>Inquiry Procedure:</a:t>
            </a:r>
            <a:r>
              <a:rPr lang="en-US" dirty="0"/>
              <a:t> The Committee can investigate "grave or systematic violations" in a specific country.</a:t>
            </a:r>
          </a:p>
        </p:txBody>
      </p:sp>
    </p:spTree>
    <p:extLst>
      <p:ext uri="{BB962C8B-B14F-4D97-AF65-F5344CB8AC3E}">
        <p14:creationId xmlns:p14="http://schemas.microsoft.com/office/powerpoint/2010/main" val="2468578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4853C4-5C75-05FA-FDA6-EF0DF644D322}"/>
              </a:ext>
            </a:extLst>
          </p:cNvPr>
          <p:cNvSpPr txBox="1"/>
          <p:nvPr/>
        </p:nvSpPr>
        <p:spPr>
          <a:xfrm>
            <a:off x="1389529" y="1296377"/>
            <a:ext cx="8471647" cy="4247317"/>
          </a:xfrm>
          <a:prstGeom prst="rect">
            <a:avLst/>
          </a:prstGeom>
          <a:noFill/>
        </p:spPr>
        <p:txBody>
          <a:bodyPr wrap="square">
            <a:spAutoFit/>
          </a:bodyPr>
          <a:lstStyle/>
          <a:p>
            <a:pPr>
              <a:buNone/>
            </a:pPr>
            <a:r>
              <a:rPr lang="en-US" b="1" dirty="0"/>
              <a:t>Impact and Real-World Successes</a:t>
            </a:r>
          </a:p>
          <a:p>
            <a:pPr>
              <a:buNone/>
            </a:pPr>
            <a:endParaRPr lang="en-US" b="1" dirty="0"/>
          </a:p>
          <a:p>
            <a:pPr>
              <a:buFont typeface="Arial" panose="020B0604020202020204" pitchFamily="34" charset="0"/>
              <a:buChar char="•"/>
            </a:pPr>
            <a:r>
              <a:rPr lang="en-US" b="1" dirty="0"/>
              <a:t>Legal Reform:</a:t>
            </a:r>
            <a:r>
              <a:rPr lang="en-US" dirty="0"/>
              <a:t> Countries like Morocco and Turkey have overhauled family laws to grant women equal rights in marriage.</a:t>
            </a:r>
          </a:p>
          <a:p>
            <a:endParaRPr lang="en-US" dirty="0"/>
          </a:p>
          <a:p>
            <a:pPr>
              <a:buFont typeface="Arial" panose="020B0604020202020204" pitchFamily="34" charset="0"/>
              <a:buChar char="•"/>
            </a:pPr>
            <a:r>
              <a:rPr lang="en-US" b="1" dirty="0"/>
              <a:t>Constitutional Change:</a:t>
            </a:r>
            <a:r>
              <a:rPr lang="en-US" dirty="0"/>
              <a:t> Many nations (e.g., South Africa, Rwanda) used CEDAW as a blueprint for their new constitutions.</a:t>
            </a:r>
          </a:p>
          <a:p>
            <a:pPr>
              <a:buFont typeface="Arial" panose="020B0604020202020204" pitchFamily="34" charset="0"/>
              <a:buChar char="•"/>
            </a:pPr>
            <a:endParaRPr lang="en-US" dirty="0"/>
          </a:p>
          <a:p>
            <a:pPr>
              <a:buFont typeface="Arial" panose="020B0604020202020204" pitchFamily="34" charset="0"/>
              <a:buChar char="•"/>
            </a:pPr>
            <a:r>
              <a:rPr lang="en-US" b="1" dirty="0"/>
              <a:t>Violence Against Women:</a:t>
            </a:r>
            <a:r>
              <a:rPr lang="en-US" dirty="0"/>
              <a:t> Although the original text didn't explicitly mention "violence," General Recommendation No. 19 &amp; 35 established that violence is a form of discrimination, leading to domestic violence laws globally.</a:t>
            </a:r>
          </a:p>
          <a:p>
            <a:pPr>
              <a:buFont typeface="Arial" panose="020B0604020202020204" pitchFamily="34" charset="0"/>
              <a:buChar char="•"/>
            </a:pPr>
            <a:endParaRPr lang="en-US" dirty="0"/>
          </a:p>
          <a:p>
            <a:pPr>
              <a:buFont typeface="Arial" panose="020B0604020202020204" pitchFamily="34" charset="0"/>
              <a:buChar char="•"/>
            </a:pPr>
            <a:r>
              <a:rPr lang="en-US" b="1" dirty="0"/>
              <a:t>Citizenship:</a:t>
            </a:r>
            <a:r>
              <a:rPr lang="en-US" dirty="0"/>
              <a:t> Used to challenge laws that prevented women from passing their nationality to their children.</a:t>
            </a:r>
          </a:p>
        </p:txBody>
      </p:sp>
    </p:spTree>
    <p:extLst>
      <p:ext uri="{BB962C8B-B14F-4D97-AF65-F5344CB8AC3E}">
        <p14:creationId xmlns:p14="http://schemas.microsoft.com/office/powerpoint/2010/main" val="494590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78D76E-16AA-F235-CA2A-2A8AE0283EB2}"/>
              </a:ext>
            </a:extLst>
          </p:cNvPr>
          <p:cNvSpPr txBox="1"/>
          <p:nvPr/>
        </p:nvSpPr>
        <p:spPr>
          <a:xfrm>
            <a:off x="1013012" y="1446963"/>
            <a:ext cx="8659906" cy="3970318"/>
          </a:xfrm>
          <a:prstGeom prst="rect">
            <a:avLst/>
          </a:prstGeom>
          <a:noFill/>
        </p:spPr>
        <p:txBody>
          <a:bodyPr wrap="square">
            <a:spAutoFit/>
          </a:bodyPr>
          <a:lstStyle/>
          <a:p>
            <a:pPr>
              <a:buNone/>
            </a:pPr>
            <a:r>
              <a:rPr lang="en-US" b="1" dirty="0"/>
              <a:t>Challenges to Implementation</a:t>
            </a:r>
          </a:p>
          <a:p>
            <a:pPr>
              <a:buNone/>
            </a:pPr>
            <a:endParaRPr lang="en-US" b="1" dirty="0"/>
          </a:p>
          <a:p>
            <a:pPr>
              <a:buNone/>
            </a:pPr>
            <a:endParaRPr lang="en-US" b="1" dirty="0"/>
          </a:p>
          <a:p>
            <a:pPr>
              <a:buFont typeface="Arial" panose="020B0604020202020204" pitchFamily="34" charset="0"/>
              <a:buChar char="•"/>
            </a:pPr>
            <a:r>
              <a:rPr lang="en-US" b="1" dirty="0"/>
              <a:t>Reservations:</a:t>
            </a:r>
            <a:r>
              <a:rPr lang="en-US" dirty="0"/>
              <a:t> Many countries sign the treaty but "opt-out" of certain articles (especially Article 16 on family life), citing religious or cultural conflicts.</a:t>
            </a:r>
          </a:p>
          <a:p>
            <a:pPr>
              <a:buFont typeface="Arial" panose="020B0604020202020204" pitchFamily="34" charset="0"/>
              <a:buChar char="•"/>
            </a:pPr>
            <a:endParaRPr lang="en-US" dirty="0"/>
          </a:p>
          <a:p>
            <a:pPr>
              <a:buFont typeface="Arial" panose="020B0604020202020204" pitchFamily="34" charset="0"/>
              <a:buChar char="•"/>
            </a:pPr>
            <a:r>
              <a:rPr lang="en-US" b="1" dirty="0"/>
              <a:t>Stereotypes:</a:t>
            </a:r>
            <a:r>
              <a:rPr lang="en-US" dirty="0"/>
              <a:t> Deep-rooted patriarchal attitudes often hinder the enforcement of laws.</a:t>
            </a:r>
          </a:p>
          <a:p>
            <a:pPr>
              <a:buFont typeface="Arial" panose="020B0604020202020204" pitchFamily="34" charset="0"/>
              <a:buChar char="•"/>
            </a:pPr>
            <a:endParaRPr lang="en-US" dirty="0"/>
          </a:p>
          <a:p>
            <a:pPr>
              <a:buFont typeface="Arial" panose="020B0604020202020204" pitchFamily="34" charset="0"/>
              <a:buChar char="•"/>
            </a:pPr>
            <a:r>
              <a:rPr lang="en-US" b="1" dirty="0"/>
              <a:t>Conflict Zones:</a:t>
            </a:r>
            <a:r>
              <a:rPr lang="en-US" dirty="0"/>
              <a:t> In areas of war, women’s rights are often the first to be discarded or traded away.</a:t>
            </a:r>
          </a:p>
          <a:p>
            <a:pPr>
              <a:buFont typeface="Arial" panose="020B0604020202020204" pitchFamily="34" charset="0"/>
              <a:buChar char="•"/>
            </a:pPr>
            <a:endParaRPr lang="en-US" dirty="0"/>
          </a:p>
          <a:p>
            <a:pPr>
              <a:buFont typeface="Arial" panose="020B0604020202020204" pitchFamily="34" charset="0"/>
              <a:buChar char="•"/>
            </a:pPr>
            <a:r>
              <a:rPr lang="en-US" b="1" dirty="0"/>
              <a:t>Non-Ratification:</a:t>
            </a:r>
            <a:r>
              <a:rPr lang="en-US" dirty="0"/>
              <a:t> A few major nations, notably the </a:t>
            </a:r>
            <a:r>
              <a:rPr lang="en-US" b="1" dirty="0"/>
              <a:t>United States</a:t>
            </a:r>
            <a:r>
              <a:rPr lang="en-US" dirty="0"/>
              <a:t>, have signed but not yet ratified the treaty.</a:t>
            </a:r>
          </a:p>
        </p:txBody>
      </p:sp>
    </p:spTree>
    <p:extLst>
      <p:ext uri="{BB962C8B-B14F-4D97-AF65-F5344CB8AC3E}">
        <p14:creationId xmlns:p14="http://schemas.microsoft.com/office/powerpoint/2010/main" val="2032969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52</TotalTime>
  <Words>1709</Words>
  <Application>Microsoft Office PowerPoint</Application>
  <PresentationFormat>Widescreen</PresentationFormat>
  <Paragraphs>173</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Google Sans Text</vt:lpstr>
      <vt:lpstr>Wingdings 3</vt:lpstr>
      <vt:lpstr>Ion</vt:lpstr>
      <vt:lpstr>The Convention on The Elimination of All Forms of Discrimination against Women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Prideaux-Brune</dc:creator>
  <cp:lastModifiedBy>John Prideaux-Brune</cp:lastModifiedBy>
  <cp:revision>2</cp:revision>
  <dcterms:created xsi:type="dcterms:W3CDTF">2025-12-31T13:55:28Z</dcterms:created>
  <dcterms:modified xsi:type="dcterms:W3CDTF">2025-12-31T14:47:51Z</dcterms:modified>
</cp:coreProperties>
</file>