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7" r:id="rId3"/>
    <p:sldId id="258" r:id="rId4"/>
    <p:sldId id="265" r:id="rId5"/>
    <p:sldId id="266" r:id="rId6"/>
    <p:sldId id="259" r:id="rId7"/>
    <p:sldId id="260" r:id="rId8"/>
    <p:sldId id="261" r:id="rId9"/>
    <p:sldId id="262" r:id="rId10"/>
    <p:sldId id="263"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notesViewPr>
    <p:cSldViewPr snapToGrid="0">
      <p:cViewPr varScale="1">
        <p:scale>
          <a:sx n="86" d="100"/>
          <a:sy n="86" d="100"/>
        </p:scale>
        <p:origin x="386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53BB23-B6DB-4E6E-9D11-527E36531AED}" type="datetimeFigureOut">
              <a:rPr lang="en-PH" smtClean="0"/>
              <a:t>12/31/2025</a:t>
            </a:fld>
            <a:endParaRPr lang="en-P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30CB9C-E6E2-49B7-A3B2-BACA31ECC9E6}" type="slidenum">
              <a:rPr lang="en-PH" smtClean="0"/>
              <a:t>‹#›</a:t>
            </a:fld>
            <a:endParaRPr lang="en-PH"/>
          </a:p>
        </p:txBody>
      </p:sp>
    </p:spTree>
    <p:extLst>
      <p:ext uri="{BB962C8B-B14F-4D97-AF65-F5344CB8AC3E}">
        <p14:creationId xmlns:p14="http://schemas.microsoft.com/office/powerpoint/2010/main" val="4273851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Slide Number Placeholder 3"/>
          <p:cNvSpPr>
            <a:spLocks noGrp="1"/>
          </p:cNvSpPr>
          <p:nvPr>
            <p:ph type="sldNum" sz="quarter" idx="5"/>
          </p:nvPr>
        </p:nvSpPr>
        <p:spPr/>
        <p:txBody>
          <a:bodyPr/>
          <a:lstStyle/>
          <a:p>
            <a:fld id="{4C30CB9C-E6E2-49B7-A3B2-BACA31ECC9E6}" type="slidenum">
              <a:rPr lang="en-PH" smtClean="0"/>
              <a:t>1</a:t>
            </a:fld>
            <a:endParaRPr lang="en-PH"/>
          </a:p>
        </p:txBody>
      </p:sp>
    </p:spTree>
    <p:extLst>
      <p:ext uri="{BB962C8B-B14F-4D97-AF65-F5344CB8AC3E}">
        <p14:creationId xmlns:p14="http://schemas.microsoft.com/office/powerpoint/2010/main" val="3441125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Optional Protocol:</a:t>
            </a:r>
          </a:p>
          <a:p>
            <a:endParaRPr lang="en-US" b="1" dirty="0"/>
          </a:p>
          <a:p>
            <a:r>
              <a:rPr lang="en-US" dirty="0"/>
              <a:t> "Since 2013, the 'victim' has a voice." Explain that individuals can now bypass their own government and go to the UN if their economic rights are being systematically ignored.</a:t>
            </a:r>
            <a:endParaRPr lang="en-PH" dirty="0"/>
          </a:p>
        </p:txBody>
      </p:sp>
      <p:sp>
        <p:nvSpPr>
          <p:cNvPr id="4" name="Slide Number Placeholder 3"/>
          <p:cNvSpPr>
            <a:spLocks noGrp="1"/>
          </p:cNvSpPr>
          <p:nvPr>
            <p:ph type="sldNum" sz="quarter" idx="5"/>
          </p:nvPr>
        </p:nvSpPr>
        <p:spPr/>
        <p:txBody>
          <a:bodyPr/>
          <a:lstStyle/>
          <a:p>
            <a:fld id="{4C30CB9C-E6E2-49B7-A3B2-BACA31ECC9E6}" type="slidenum">
              <a:rPr lang="en-PH" smtClean="0"/>
              <a:t>10</a:t>
            </a:fld>
            <a:endParaRPr lang="en-PH"/>
          </a:p>
        </p:txBody>
      </p:sp>
    </p:spTree>
    <p:extLst>
      <p:ext uri="{BB962C8B-B14F-4D97-AF65-F5344CB8AC3E}">
        <p14:creationId xmlns:p14="http://schemas.microsoft.com/office/powerpoint/2010/main" val="3115682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Conclusion &amp; Closing</a:t>
            </a:r>
          </a:p>
          <a:p>
            <a:endParaRPr lang="en-US" b="1" dirty="0"/>
          </a:p>
          <a:p>
            <a:r>
              <a:rPr lang="en-US" b="1" dirty="0"/>
              <a:t>The "Indivisibility" Argument:</a:t>
            </a:r>
            <a:r>
              <a:rPr lang="en-US" dirty="0"/>
              <a:t> "You cannot exercise your right to vote if you are too hungry to walk to the polling station. You cannot enjoy freedom of the press if you cannot read. Economic, social, and cultural rights are the foundation upon which all other rights sit.“</a:t>
            </a:r>
          </a:p>
          <a:p>
            <a:endParaRPr lang="en-US" dirty="0"/>
          </a:p>
          <a:p>
            <a:r>
              <a:rPr lang="en-US" b="1" dirty="0"/>
              <a:t>Call to Action:</a:t>
            </a:r>
            <a:r>
              <a:rPr lang="en-US" dirty="0"/>
              <a:t> Encourage the audience to look up their own country’s latest "Concluding Observations" from the UN Committee to see how they are performing.</a:t>
            </a:r>
          </a:p>
          <a:p>
            <a:endParaRPr lang="en-PH" dirty="0"/>
          </a:p>
        </p:txBody>
      </p:sp>
      <p:sp>
        <p:nvSpPr>
          <p:cNvPr id="4" name="Slide Number Placeholder 3"/>
          <p:cNvSpPr>
            <a:spLocks noGrp="1"/>
          </p:cNvSpPr>
          <p:nvPr>
            <p:ph type="sldNum" sz="quarter" idx="5"/>
          </p:nvPr>
        </p:nvSpPr>
        <p:spPr/>
        <p:txBody>
          <a:bodyPr/>
          <a:lstStyle/>
          <a:p>
            <a:fld id="{4C30CB9C-E6E2-49B7-A3B2-BACA31ECC9E6}" type="slidenum">
              <a:rPr lang="en-PH" smtClean="0"/>
              <a:t>11</a:t>
            </a:fld>
            <a:endParaRPr lang="en-PH"/>
          </a:p>
        </p:txBody>
      </p:sp>
    </p:spTree>
    <p:extLst>
      <p:ext uri="{BB962C8B-B14F-4D97-AF65-F5344CB8AC3E}">
        <p14:creationId xmlns:p14="http://schemas.microsoft.com/office/powerpoint/2010/main" val="1066549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Introduction to the ICESCR</a:t>
            </a:r>
          </a:p>
          <a:p>
            <a:endParaRPr lang="en-US" b="1" dirty="0"/>
          </a:p>
          <a:p>
            <a:r>
              <a:rPr lang="en-US" b="1" dirty="0"/>
              <a:t>Hook:</a:t>
            </a:r>
            <a:r>
              <a:rPr lang="en-US" dirty="0"/>
              <a:t> "Most of us are familiar with the right to free speech or the right to a fair trial. But what about the right to eat? Or the right to a roof over your head? These aren't just social goals; they are legal obligations under the ICESCR.“</a:t>
            </a:r>
          </a:p>
          <a:p>
            <a:endParaRPr lang="en-US" dirty="0"/>
          </a:p>
          <a:p>
            <a:r>
              <a:rPr lang="en-US" b="1" dirty="0"/>
              <a:t>Key Point:</a:t>
            </a:r>
            <a:r>
              <a:rPr lang="en-US" dirty="0"/>
              <a:t> Explain that the ICESCR is one half of the 'Twin Covenants' (the other being the ICCPR). While the ICCPR focuses on "negative liberties" (freedom </a:t>
            </a:r>
            <a:r>
              <a:rPr lang="en-US" i="1" dirty="0"/>
              <a:t>from</a:t>
            </a:r>
            <a:r>
              <a:rPr lang="en-US" dirty="0"/>
              <a:t> state interference), the ICESCR focuses on "positive entitlements" (rights </a:t>
            </a:r>
            <a:r>
              <a:rPr lang="en-US" i="1" dirty="0"/>
              <a:t>to</a:t>
            </a:r>
            <a:r>
              <a:rPr lang="en-US" dirty="0"/>
              <a:t> specific goods and services).</a:t>
            </a:r>
          </a:p>
          <a:p>
            <a:endParaRPr lang="en-US" dirty="0"/>
          </a:p>
          <a:p>
            <a:r>
              <a:rPr lang="en-US" b="1" dirty="0"/>
              <a:t>Context:</a:t>
            </a:r>
            <a:r>
              <a:rPr lang="en-US" dirty="0"/>
              <a:t> Mention it was born out of the post-WWII era to ensure that the "dignity of the human person" </a:t>
            </a:r>
            <a:r>
              <a:rPr lang="en-US" dirty="0" err="1"/>
              <a:t>i</a:t>
            </a:r>
            <a:endParaRPr lang="en-US" dirty="0"/>
          </a:p>
          <a:p>
            <a:endParaRPr lang="en-PH" dirty="0"/>
          </a:p>
        </p:txBody>
      </p:sp>
      <p:sp>
        <p:nvSpPr>
          <p:cNvPr id="4" name="Slide Number Placeholder 3"/>
          <p:cNvSpPr>
            <a:spLocks noGrp="1"/>
          </p:cNvSpPr>
          <p:nvPr>
            <p:ph type="sldNum" sz="quarter" idx="5"/>
          </p:nvPr>
        </p:nvSpPr>
        <p:spPr/>
        <p:txBody>
          <a:bodyPr/>
          <a:lstStyle/>
          <a:p>
            <a:fld id="{4C30CB9C-E6E2-49B7-A3B2-BACA31ECC9E6}" type="slidenum">
              <a:rPr lang="en-PH" smtClean="0"/>
              <a:t>2</a:t>
            </a:fld>
            <a:endParaRPr lang="en-PH"/>
          </a:p>
        </p:txBody>
      </p:sp>
    </p:spTree>
    <p:extLst>
      <p:ext uri="{BB962C8B-B14F-4D97-AF65-F5344CB8AC3E}">
        <p14:creationId xmlns:p14="http://schemas.microsoft.com/office/powerpoint/2010/main" val="2631253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Logic of Article 2 (Progressive Realization)</a:t>
            </a:r>
          </a:p>
          <a:p>
            <a:endParaRPr lang="en-US" b="1" dirty="0"/>
          </a:p>
          <a:p>
            <a:r>
              <a:rPr lang="en-US" b="1" dirty="0"/>
              <a:t>The Nuance:</a:t>
            </a:r>
            <a:r>
              <a:rPr lang="en-US" dirty="0"/>
              <a:t> "This is the most important slide for understanding why the ICESCR is unique. Unlike civil rights, which a state can grant with the stroke of a pen, social rights cost money.“</a:t>
            </a:r>
          </a:p>
          <a:p>
            <a:endParaRPr lang="en-US" dirty="0"/>
          </a:p>
          <a:p>
            <a:r>
              <a:rPr lang="en-US" b="1" dirty="0"/>
              <a:t>Progressive Realization:</a:t>
            </a:r>
            <a:r>
              <a:rPr lang="en-US" dirty="0"/>
              <a:t> Emphasize that a state isn't expected to have a world-class healthcare system overnight, but it </a:t>
            </a:r>
            <a:r>
              <a:rPr lang="en-US" i="1" dirty="0"/>
              <a:t>is</a:t>
            </a:r>
            <a:r>
              <a:rPr lang="en-US" dirty="0"/>
              <a:t> expected to show constant improvement. Standing still is a violation.</a:t>
            </a:r>
          </a:p>
          <a:p>
            <a:endParaRPr lang="en-US" dirty="0"/>
          </a:p>
          <a:p>
            <a:r>
              <a:rPr lang="en-US" b="1" dirty="0"/>
              <a:t>Maximum Available Resources:</a:t>
            </a:r>
            <a:r>
              <a:rPr lang="en-US" dirty="0"/>
              <a:t> Clarify that "resources" isn't just cash. It includes international aid, natural resources, and administrative capacity. If a state is buying fighter jets while its people starve, they are failing this test.</a:t>
            </a:r>
          </a:p>
          <a:p>
            <a:endParaRPr lang="en-PH" dirty="0"/>
          </a:p>
        </p:txBody>
      </p:sp>
      <p:sp>
        <p:nvSpPr>
          <p:cNvPr id="4" name="Slide Number Placeholder 3"/>
          <p:cNvSpPr>
            <a:spLocks noGrp="1"/>
          </p:cNvSpPr>
          <p:nvPr>
            <p:ph type="sldNum" sz="quarter" idx="5"/>
          </p:nvPr>
        </p:nvSpPr>
        <p:spPr/>
        <p:txBody>
          <a:bodyPr/>
          <a:lstStyle/>
          <a:p>
            <a:fld id="{4C30CB9C-E6E2-49B7-A3B2-BACA31ECC9E6}" type="slidenum">
              <a:rPr lang="en-PH" smtClean="0"/>
              <a:t>3</a:t>
            </a:fld>
            <a:endParaRPr lang="en-PH"/>
          </a:p>
        </p:txBody>
      </p:sp>
    </p:spTree>
    <p:extLst>
      <p:ext uri="{BB962C8B-B14F-4D97-AF65-F5344CB8AC3E}">
        <p14:creationId xmlns:p14="http://schemas.microsoft.com/office/powerpoint/2010/main" val="466553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"Three Pillars" of Obligation</a:t>
            </a:r>
          </a:p>
          <a:p>
            <a:endParaRPr lang="en-US" b="1" dirty="0"/>
          </a:p>
          <a:p>
            <a:r>
              <a:rPr lang="en-US" b="1" dirty="0"/>
              <a:t>Respect:</a:t>
            </a:r>
            <a:r>
              <a:rPr lang="en-US" dirty="0"/>
              <a:t> "The state stays out." (e.g., Don't burn down informal housing).</a:t>
            </a:r>
          </a:p>
          <a:p>
            <a:endParaRPr lang="en-US" dirty="0"/>
          </a:p>
          <a:p>
            <a:r>
              <a:rPr lang="en-US" b="1" dirty="0"/>
              <a:t>Protect:</a:t>
            </a:r>
            <a:r>
              <a:rPr lang="en-US" dirty="0"/>
              <a:t> "The state acts as a shield." (e.g., Pass laws so companies can't underpay workers).</a:t>
            </a:r>
          </a:p>
          <a:p>
            <a:endParaRPr lang="en-US" dirty="0"/>
          </a:p>
          <a:p>
            <a:r>
              <a:rPr lang="en-US" b="1" dirty="0"/>
              <a:t>Fulfill:</a:t>
            </a:r>
            <a:r>
              <a:rPr lang="en-US" dirty="0"/>
              <a:t> "The state acts as a provider." (e.g., Build schools where none exist).</a:t>
            </a:r>
          </a:p>
          <a:p>
            <a:endParaRPr lang="en-PH" dirty="0"/>
          </a:p>
        </p:txBody>
      </p:sp>
      <p:sp>
        <p:nvSpPr>
          <p:cNvPr id="4" name="Slide Number Placeholder 3"/>
          <p:cNvSpPr>
            <a:spLocks noGrp="1"/>
          </p:cNvSpPr>
          <p:nvPr>
            <p:ph type="sldNum" sz="quarter" idx="5"/>
          </p:nvPr>
        </p:nvSpPr>
        <p:spPr/>
        <p:txBody>
          <a:bodyPr/>
          <a:lstStyle/>
          <a:p>
            <a:fld id="{4C30CB9C-E6E2-49B7-A3B2-BACA31ECC9E6}" type="slidenum">
              <a:rPr lang="en-PH" smtClean="0"/>
              <a:t>4</a:t>
            </a:fld>
            <a:endParaRPr lang="en-PH"/>
          </a:p>
        </p:txBody>
      </p:sp>
    </p:spTree>
    <p:extLst>
      <p:ext uri="{BB962C8B-B14F-4D97-AF65-F5344CB8AC3E}">
        <p14:creationId xmlns:p14="http://schemas.microsoft.com/office/powerpoint/2010/main" val="2887571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established this concept in its </a:t>
            </a:r>
            <a:r>
              <a:rPr lang="en-US" b="1" dirty="0"/>
              <a:t>General Comment No. 3</a:t>
            </a:r>
            <a:r>
              <a:rPr lang="en-US" dirty="0"/>
              <a:t>. It states that every State Party has a "minimum core obligation to ensure the satisfaction of, at the very least, minimum essential levels of each of the rights.“</a:t>
            </a:r>
          </a:p>
          <a:p>
            <a:endParaRPr lang="en-US" dirty="0"/>
          </a:p>
          <a:p>
            <a:r>
              <a:rPr lang="en-US" dirty="0"/>
              <a:t>If a state allows any significant number of individuals to be deprived of essential foodstuffs, primary healthcare, or basic shelter, it is, prima facie, </a:t>
            </a:r>
            <a:r>
              <a:rPr lang="en-US" b="1" dirty="0"/>
              <a:t>failing to discharge its obligations</a:t>
            </a:r>
            <a:r>
              <a:rPr lang="en-US" dirty="0"/>
              <a:t> under the Covenant.</a:t>
            </a:r>
          </a:p>
          <a:p>
            <a:endParaRPr lang="en-PH" dirty="0"/>
          </a:p>
        </p:txBody>
      </p:sp>
      <p:sp>
        <p:nvSpPr>
          <p:cNvPr id="4" name="Slide Number Placeholder 3"/>
          <p:cNvSpPr>
            <a:spLocks noGrp="1"/>
          </p:cNvSpPr>
          <p:nvPr>
            <p:ph type="sldNum" sz="quarter" idx="5"/>
          </p:nvPr>
        </p:nvSpPr>
        <p:spPr/>
        <p:txBody>
          <a:bodyPr/>
          <a:lstStyle/>
          <a:p>
            <a:fld id="{4C30CB9C-E6E2-49B7-A3B2-BACA31ECC9E6}" type="slidenum">
              <a:rPr lang="en-PH" smtClean="0"/>
              <a:t>5</a:t>
            </a:fld>
            <a:endParaRPr lang="en-PH"/>
          </a:p>
        </p:txBody>
      </p:sp>
    </p:spTree>
    <p:extLst>
      <p:ext uri="{BB962C8B-B14F-4D97-AF65-F5344CB8AC3E}">
        <p14:creationId xmlns:p14="http://schemas.microsoft.com/office/powerpoint/2010/main" val="2232409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Core Economic and Social Rights</a:t>
            </a:r>
          </a:p>
          <a:p>
            <a:r>
              <a:rPr lang="en-US" b="1" dirty="0"/>
              <a:t>Labor (Articles 6–8):</a:t>
            </a:r>
            <a:r>
              <a:rPr lang="en-US" dirty="0"/>
              <a:t> "Work is more than a paycheck; it’s about dignity. This includes the right to safe conditions and the right to strike—which is often the only tool workers have to protect their other rights.“</a:t>
            </a:r>
          </a:p>
          <a:p>
            <a:endParaRPr lang="en-US" dirty="0"/>
          </a:p>
          <a:p>
            <a:endParaRPr lang="en-US" dirty="0"/>
          </a:p>
          <a:p>
            <a:r>
              <a:rPr lang="en-US" b="1" dirty="0"/>
              <a:t>Health (Article 12):</a:t>
            </a:r>
            <a:r>
              <a:rPr lang="en-US" dirty="0"/>
              <a:t> Clarify that this is not a "right to be healthy" (which is impossible for a state to guarantee), but a right to a </a:t>
            </a:r>
            <a:r>
              <a:rPr lang="en-US" i="1" dirty="0"/>
              <a:t>system</a:t>
            </a:r>
            <a:r>
              <a:rPr lang="en-US" dirty="0"/>
              <a:t> of health protection.</a:t>
            </a:r>
          </a:p>
          <a:p>
            <a:endParaRPr lang="en-PH" dirty="0"/>
          </a:p>
        </p:txBody>
      </p:sp>
      <p:sp>
        <p:nvSpPr>
          <p:cNvPr id="4" name="Slide Number Placeholder 3"/>
          <p:cNvSpPr>
            <a:spLocks noGrp="1"/>
          </p:cNvSpPr>
          <p:nvPr>
            <p:ph type="sldNum" sz="quarter" idx="5"/>
          </p:nvPr>
        </p:nvSpPr>
        <p:spPr/>
        <p:txBody>
          <a:bodyPr/>
          <a:lstStyle/>
          <a:p>
            <a:fld id="{4C30CB9C-E6E2-49B7-A3B2-BACA31ECC9E6}" type="slidenum">
              <a:rPr lang="en-PH" smtClean="0"/>
              <a:t>6</a:t>
            </a:fld>
            <a:endParaRPr lang="en-PH"/>
          </a:p>
        </p:txBody>
      </p:sp>
    </p:spTree>
    <p:extLst>
      <p:ext uri="{BB962C8B-B14F-4D97-AF65-F5344CB8AC3E}">
        <p14:creationId xmlns:p14="http://schemas.microsoft.com/office/powerpoint/2010/main" val="3680397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PH" dirty="0"/>
          </a:p>
        </p:txBody>
      </p:sp>
      <p:sp>
        <p:nvSpPr>
          <p:cNvPr id="4" name="Slide Number Placeholder 3"/>
          <p:cNvSpPr>
            <a:spLocks noGrp="1"/>
          </p:cNvSpPr>
          <p:nvPr>
            <p:ph type="sldNum" sz="quarter" idx="5"/>
          </p:nvPr>
        </p:nvSpPr>
        <p:spPr/>
        <p:txBody>
          <a:bodyPr/>
          <a:lstStyle/>
          <a:p>
            <a:fld id="{4C30CB9C-E6E2-49B7-A3B2-BACA31ECC9E6}" type="slidenum">
              <a:rPr lang="en-PH" smtClean="0"/>
              <a:t>7</a:t>
            </a:fld>
            <a:endParaRPr lang="en-PH"/>
          </a:p>
        </p:txBody>
      </p:sp>
      <p:sp>
        <p:nvSpPr>
          <p:cNvPr id="8" name="TextBox 7">
            <a:extLst>
              <a:ext uri="{FF2B5EF4-FFF2-40B4-BE49-F238E27FC236}">
                <a16:creationId xmlns:a16="http://schemas.microsoft.com/office/drawing/2014/main" id="{B755CC3A-A66F-5653-D127-AE3556CA9D81}"/>
              </a:ext>
            </a:extLst>
          </p:cNvPr>
          <p:cNvSpPr txBox="1"/>
          <p:nvPr/>
        </p:nvSpPr>
        <p:spPr>
          <a:xfrm>
            <a:off x="1591837" y="5441494"/>
            <a:ext cx="3429000" cy="2031325"/>
          </a:xfrm>
          <a:prstGeom prst="rect">
            <a:avLst/>
          </a:prstGeom>
          <a:noFill/>
        </p:spPr>
        <p:txBody>
          <a:bodyPr wrap="square">
            <a:spAutoFit/>
          </a:bodyPr>
          <a:lstStyle/>
          <a:p>
            <a:r>
              <a:rPr lang="en-US" b="1" dirty="0"/>
              <a:t>The Standard of Living (Article 11):</a:t>
            </a:r>
            <a:r>
              <a:rPr lang="en-US" dirty="0"/>
              <a:t> Highlight that this is the most frequently </a:t>
            </a:r>
            <a:r>
              <a:rPr lang="en-US" dirty="0" err="1"/>
              <a:t>cted</a:t>
            </a:r>
            <a:r>
              <a:rPr lang="en-US" dirty="0"/>
              <a:t> article. It covers food, clothing, and housing. Note that "adequate" is a legal term—it means more than just survival; it means living with dignity.</a:t>
            </a:r>
          </a:p>
        </p:txBody>
      </p:sp>
    </p:spTree>
    <p:extLst>
      <p:ext uri="{BB962C8B-B14F-4D97-AF65-F5344CB8AC3E}">
        <p14:creationId xmlns:p14="http://schemas.microsoft.com/office/powerpoint/2010/main" val="38823485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Education (Articles 13–14):</a:t>
            </a:r>
            <a:r>
              <a:rPr lang="en-US" dirty="0"/>
              <a:t> Mention the "4-A" framework: Education must be </a:t>
            </a:r>
            <a:r>
              <a:rPr lang="en-US" b="1" dirty="0"/>
              <a:t>A</a:t>
            </a:r>
            <a:r>
              <a:rPr lang="en-US" dirty="0"/>
              <a:t>vailable, </a:t>
            </a:r>
            <a:r>
              <a:rPr lang="en-US" b="1" dirty="0"/>
              <a:t>A</a:t>
            </a:r>
            <a:r>
              <a:rPr lang="en-US" dirty="0"/>
              <a:t>ccessible, </a:t>
            </a:r>
            <a:r>
              <a:rPr lang="en-US" b="1" dirty="0"/>
              <a:t>A</a:t>
            </a:r>
            <a:r>
              <a:rPr lang="en-US" dirty="0"/>
              <a:t>cceptable, and </a:t>
            </a:r>
            <a:r>
              <a:rPr lang="en-US" b="1" dirty="0"/>
              <a:t>A</a:t>
            </a:r>
            <a:r>
              <a:rPr lang="en-US" dirty="0"/>
              <a:t>daptable.</a:t>
            </a:r>
          </a:p>
          <a:p>
            <a:endParaRPr lang="en-US" dirty="0"/>
          </a:p>
          <a:p>
            <a:r>
              <a:rPr lang="en-US" b="1" dirty="0"/>
              <a:t>Culture and Science (Article 15):</a:t>
            </a:r>
            <a:r>
              <a:rPr lang="en-US" dirty="0"/>
              <a:t> "In the 21st century, this article is becoming vital. It covers the 'digital divide' and the right to benefit from scientific breakthroughs, like life-saving vaccines."</a:t>
            </a:r>
          </a:p>
          <a:p>
            <a:endParaRPr lang="en-US" dirty="0"/>
          </a:p>
          <a:p>
            <a:endParaRPr lang="en-PH" dirty="0"/>
          </a:p>
        </p:txBody>
      </p:sp>
      <p:sp>
        <p:nvSpPr>
          <p:cNvPr id="4" name="Slide Number Placeholder 3"/>
          <p:cNvSpPr>
            <a:spLocks noGrp="1"/>
          </p:cNvSpPr>
          <p:nvPr>
            <p:ph type="sldNum" sz="quarter" idx="5"/>
          </p:nvPr>
        </p:nvSpPr>
        <p:spPr/>
        <p:txBody>
          <a:bodyPr/>
          <a:lstStyle/>
          <a:p>
            <a:fld id="{4C30CB9C-E6E2-49B7-A3B2-BACA31ECC9E6}" type="slidenum">
              <a:rPr lang="en-PH" smtClean="0"/>
              <a:t>8</a:t>
            </a:fld>
            <a:endParaRPr lang="en-PH"/>
          </a:p>
        </p:txBody>
      </p:sp>
    </p:spTree>
    <p:extLst>
      <p:ext uri="{BB962C8B-B14F-4D97-AF65-F5344CB8AC3E}">
        <p14:creationId xmlns:p14="http://schemas.microsoft.com/office/powerpoint/2010/main" val="27508308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Monitoring and Accountability</a:t>
            </a:r>
          </a:p>
          <a:p>
            <a:endParaRPr lang="en-US" b="1" dirty="0"/>
          </a:p>
          <a:p>
            <a:r>
              <a:rPr lang="en-US" b="1" dirty="0"/>
              <a:t>The Committee (CESCR):</a:t>
            </a:r>
            <a:r>
              <a:rPr lang="en-US" dirty="0"/>
              <a:t> Explain that this isn't a court that sends people to jail. It’s a "naming and shaming" body that uses peer pressure and legal expertise to guide states.</a:t>
            </a:r>
          </a:p>
          <a:p>
            <a:endParaRPr lang="en-PH" dirty="0"/>
          </a:p>
        </p:txBody>
      </p:sp>
      <p:sp>
        <p:nvSpPr>
          <p:cNvPr id="4" name="Slide Number Placeholder 3"/>
          <p:cNvSpPr>
            <a:spLocks noGrp="1"/>
          </p:cNvSpPr>
          <p:nvPr>
            <p:ph type="sldNum" sz="quarter" idx="5"/>
          </p:nvPr>
        </p:nvSpPr>
        <p:spPr/>
        <p:txBody>
          <a:bodyPr/>
          <a:lstStyle/>
          <a:p>
            <a:fld id="{4C30CB9C-E6E2-49B7-A3B2-BACA31ECC9E6}" type="slidenum">
              <a:rPr lang="en-PH" smtClean="0"/>
              <a:t>9</a:t>
            </a:fld>
            <a:endParaRPr lang="en-PH"/>
          </a:p>
        </p:txBody>
      </p:sp>
    </p:spTree>
    <p:extLst>
      <p:ext uri="{BB962C8B-B14F-4D97-AF65-F5344CB8AC3E}">
        <p14:creationId xmlns:p14="http://schemas.microsoft.com/office/powerpoint/2010/main" val="2011791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12/31/2025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12/31/2025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12/31/2025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9343E-66BE-2731-791A-D0524F015168}"/>
              </a:ext>
            </a:extLst>
          </p:cNvPr>
          <p:cNvSpPr>
            <a:spLocks noGrp="1"/>
          </p:cNvSpPr>
          <p:nvPr>
            <p:ph type="ctrTitle"/>
          </p:nvPr>
        </p:nvSpPr>
        <p:spPr/>
        <p:txBody>
          <a:bodyPr/>
          <a:lstStyle/>
          <a:p>
            <a:r>
              <a:rPr lang="en-GB" dirty="0"/>
              <a:t>International Covenant on Economic, Social and Cultural Rights</a:t>
            </a:r>
            <a:endParaRPr lang="en-PH" dirty="0"/>
          </a:p>
        </p:txBody>
      </p:sp>
      <p:sp>
        <p:nvSpPr>
          <p:cNvPr id="3" name="Subtitle 2">
            <a:extLst>
              <a:ext uri="{FF2B5EF4-FFF2-40B4-BE49-F238E27FC236}">
                <a16:creationId xmlns:a16="http://schemas.microsoft.com/office/drawing/2014/main" id="{31C744FB-4A16-43EF-345E-3BFA3B3D079B}"/>
              </a:ext>
            </a:extLst>
          </p:cNvPr>
          <p:cNvSpPr>
            <a:spLocks noGrp="1"/>
          </p:cNvSpPr>
          <p:nvPr>
            <p:ph type="subTitle" idx="1"/>
          </p:nvPr>
        </p:nvSpPr>
        <p:spPr/>
        <p:txBody>
          <a:bodyPr/>
          <a:lstStyle/>
          <a:p>
            <a:endParaRPr lang="en-PH"/>
          </a:p>
        </p:txBody>
      </p:sp>
    </p:spTree>
    <p:extLst>
      <p:ext uri="{BB962C8B-B14F-4D97-AF65-F5344CB8AC3E}">
        <p14:creationId xmlns:p14="http://schemas.microsoft.com/office/powerpoint/2010/main" val="1542739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3A19C1-92F3-23FD-0314-514A9EB5C334}"/>
              </a:ext>
            </a:extLst>
          </p:cNvPr>
          <p:cNvSpPr txBox="1"/>
          <p:nvPr/>
        </p:nvSpPr>
        <p:spPr>
          <a:xfrm>
            <a:off x="1721222" y="1634315"/>
            <a:ext cx="7799295" cy="3139321"/>
          </a:xfrm>
          <a:prstGeom prst="rect">
            <a:avLst/>
          </a:prstGeom>
          <a:noFill/>
        </p:spPr>
        <p:txBody>
          <a:bodyPr wrap="square">
            <a:spAutoFit/>
          </a:bodyPr>
          <a:lstStyle/>
          <a:p>
            <a:pPr>
              <a:buNone/>
            </a:pPr>
            <a:r>
              <a:rPr lang="en-US" b="1" dirty="0"/>
              <a:t>The Optional Protocol (OP-ICESCR)</a:t>
            </a:r>
          </a:p>
          <a:p>
            <a:pPr>
              <a:buNone/>
            </a:pPr>
            <a:endParaRPr lang="en-US" b="1" dirty="0"/>
          </a:p>
          <a:p>
            <a:pPr>
              <a:buNone/>
            </a:pPr>
            <a:endParaRPr lang="en-US" dirty="0"/>
          </a:p>
          <a:p>
            <a:pPr>
              <a:buNone/>
            </a:pPr>
            <a:r>
              <a:rPr lang="en-US" dirty="0"/>
              <a:t>Entered into force in 2013, this protocol allows:</a:t>
            </a:r>
          </a:p>
          <a:p>
            <a:pPr>
              <a:buNone/>
            </a:pPr>
            <a:endParaRPr lang="en-US" dirty="0"/>
          </a:p>
          <a:p>
            <a:pPr>
              <a:buFont typeface="Arial" panose="020B0604020202020204" pitchFamily="34" charset="0"/>
              <a:buChar char="•"/>
            </a:pPr>
            <a:r>
              <a:rPr lang="en-US" b="1" dirty="0"/>
              <a:t>Individual Communications:</a:t>
            </a:r>
            <a:r>
              <a:rPr lang="en-US" dirty="0"/>
              <a:t> Individuals can bring complaints directly to the Committee if their rights are violated and domestic remedies have been exhausted.</a:t>
            </a:r>
          </a:p>
          <a:p>
            <a:endParaRPr lang="en-US" dirty="0"/>
          </a:p>
          <a:p>
            <a:pPr>
              <a:buFont typeface="Arial" panose="020B0604020202020204" pitchFamily="34" charset="0"/>
              <a:buChar char="•"/>
            </a:pPr>
            <a:r>
              <a:rPr lang="en-US" b="1" dirty="0"/>
              <a:t>Inquiry Procedure:</a:t>
            </a:r>
            <a:r>
              <a:rPr lang="en-US" dirty="0"/>
              <a:t> The Committee can investigate "grave or systematic violations" in states that have opted into this protocol.</a:t>
            </a:r>
          </a:p>
        </p:txBody>
      </p:sp>
    </p:spTree>
    <p:extLst>
      <p:ext uri="{BB962C8B-B14F-4D97-AF65-F5344CB8AC3E}">
        <p14:creationId xmlns:p14="http://schemas.microsoft.com/office/powerpoint/2010/main" val="1763063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DD2713-F4FD-8CD1-0F2D-6F7D5FE2F9DC}"/>
              </a:ext>
            </a:extLst>
          </p:cNvPr>
          <p:cNvSpPr txBox="1"/>
          <p:nvPr/>
        </p:nvSpPr>
        <p:spPr>
          <a:xfrm>
            <a:off x="1057835" y="1573376"/>
            <a:ext cx="9108141" cy="4247317"/>
          </a:xfrm>
          <a:prstGeom prst="rect">
            <a:avLst/>
          </a:prstGeom>
          <a:noFill/>
        </p:spPr>
        <p:txBody>
          <a:bodyPr wrap="square">
            <a:spAutoFit/>
          </a:bodyPr>
          <a:lstStyle/>
          <a:p>
            <a:pPr>
              <a:buNone/>
            </a:pPr>
            <a:r>
              <a:rPr lang="en-US" b="1" dirty="0"/>
              <a:t>Modern Significance</a:t>
            </a:r>
          </a:p>
          <a:p>
            <a:pPr>
              <a:buNone/>
            </a:pPr>
            <a:endParaRPr lang="en-US" b="1" dirty="0"/>
          </a:p>
          <a:p>
            <a:pPr>
              <a:buNone/>
            </a:pPr>
            <a:endParaRPr lang="en-US" dirty="0"/>
          </a:p>
          <a:p>
            <a:pPr>
              <a:buNone/>
            </a:pPr>
            <a:r>
              <a:rPr lang="en-US" dirty="0"/>
              <a:t>The ICESCR remains the primary legal tool for addressing global inequality. In the modern era (2020s), it is frequently cited in debates regarding:</a:t>
            </a:r>
          </a:p>
          <a:p>
            <a:pPr>
              <a:buNone/>
            </a:pPr>
            <a:endParaRPr lang="en-US" dirty="0"/>
          </a:p>
          <a:p>
            <a:pPr>
              <a:buFont typeface="Arial" panose="020B0604020202020204" pitchFamily="34" charset="0"/>
              <a:buChar char="•"/>
            </a:pPr>
            <a:r>
              <a:rPr lang="en-US" b="1" dirty="0"/>
              <a:t>Universal Basic Income</a:t>
            </a:r>
            <a:r>
              <a:rPr lang="en-US" dirty="0"/>
              <a:t> (related to Article 9).</a:t>
            </a:r>
          </a:p>
          <a:p>
            <a:endParaRPr lang="en-US" dirty="0"/>
          </a:p>
          <a:p>
            <a:pPr>
              <a:buFont typeface="Arial" panose="020B0604020202020204" pitchFamily="34" charset="0"/>
              <a:buChar char="•"/>
            </a:pPr>
            <a:r>
              <a:rPr lang="en-US" b="1" dirty="0"/>
              <a:t>Climate Change</a:t>
            </a:r>
            <a:r>
              <a:rPr lang="en-US" dirty="0"/>
              <a:t> (impacting the right to food, water, and health).</a:t>
            </a:r>
          </a:p>
          <a:p>
            <a:endParaRPr lang="en-US" dirty="0"/>
          </a:p>
          <a:p>
            <a:pPr>
              <a:buFont typeface="Arial" panose="020B0604020202020204" pitchFamily="34" charset="0"/>
              <a:buChar char="•"/>
            </a:pPr>
            <a:r>
              <a:rPr lang="en-US" b="1" dirty="0"/>
              <a:t>Digital Rights</a:t>
            </a:r>
            <a:r>
              <a:rPr lang="en-US" dirty="0"/>
              <a:t> (the right to benefit from scientific progress).</a:t>
            </a:r>
          </a:p>
          <a:p>
            <a:endParaRPr lang="en-US" dirty="0"/>
          </a:p>
          <a:p>
            <a:endParaRPr lang="en-US" dirty="0"/>
          </a:p>
          <a:p>
            <a:pPr>
              <a:buNone/>
            </a:pPr>
            <a:r>
              <a:rPr lang="en-US" b="1" dirty="0"/>
              <a:t>Key Takeaway:</a:t>
            </a:r>
            <a:r>
              <a:rPr lang="en-US" dirty="0"/>
              <a:t> The ICESCR shifts human rights from mere "freedoms from" (state interference) to "entitlements to" (the basic requirements for human dignity).</a:t>
            </a:r>
          </a:p>
        </p:txBody>
      </p:sp>
    </p:spTree>
    <p:extLst>
      <p:ext uri="{BB962C8B-B14F-4D97-AF65-F5344CB8AC3E}">
        <p14:creationId xmlns:p14="http://schemas.microsoft.com/office/powerpoint/2010/main" val="2251393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275638-3D17-FD5E-3EBB-D642A1922B73}"/>
              </a:ext>
            </a:extLst>
          </p:cNvPr>
          <p:cNvSpPr txBox="1"/>
          <p:nvPr/>
        </p:nvSpPr>
        <p:spPr>
          <a:xfrm>
            <a:off x="1102659" y="1296377"/>
            <a:ext cx="9063317" cy="4524315"/>
          </a:xfrm>
          <a:prstGeom prst="rect">
            <a:avLst/>
          </a:prstGeom>
          <a:noFill/>
        </p:spPr>
        <p:txBody>
          <a:bodyPr wrap="square">
            <a:spAutoFit/>
          </a:bodyPr>
          <a:lstStyle/>
          <a:p>
            <a:pPr>
              <a:buNone/>
            </a:pPr>
            <a:r>
              <a:rPr lang="en-US" b="1" dirty="0"/>
              <a:t>Overview and Historical Context</a:t>
            </a:r>
          </a:p>
          <a:p>
            <a:pPr>
              <a:buNone/>
            </a:pPr>
            <a:endParaRPr lang="en-US" b="1" dirty="0"/>
          </a:p>
          <a:p>
            <a:pPr>
              <a:buNone/>
            </a:pPr>
            <a:r>
              <a:rPr lang="en-US" dirty="0"/>
              <a:t>The ICESCR is a foundational multilateral treaty that forms part of the </a:t>
            </a:r>
            <a:r>
              <a:rPr lang="en-US" b="1" dirty="0"/>
              <a:t>International Bill of Human Rights</a:t>
            </a:r>
            <a:r>
              <a:rPr lang="en-US" dirty="0"/>
              <a:t>, alongside the Universal Declaration of Human Rights (UDHR) and the International Covenant on Civil and Political Rights (ICCPR).</a:t>
            </a:r>
          </a:p>
          <a:p>
            <a:pPr>
              <a:buNone/>
            </a:pPr>
            <a:endParaRPr lang="en-US" dirty="0"/>
          </a:p>
          <a:p>
            <a:pPr>
              <a:buFont typeface="Arial" panose="020B0604020202020204" pitchFamily="34" charset="0"/>
              <a:buChar char="•"/>
            </a:pPr>
            <a:r>
              <a:rPr lang="en-US" b="1" dirty="0"/>
              <a:t>Adopted:</a:t>
            </a:r>
            <a:r>
              <a:rPr lang="en-US" dirty="0"/>
              <a:t> December 16, 1966 (UN General Assembly).</a:t>
            </a:r>
          </a:p>
          <a:p>
            <a:endParaRPr lang="en-US" dirty="0"/>
          </a:p>
          <a:p>
            <a:pPr>
              <a:buFont typeface="Arial" panose="020B0604020202020204" pitchFamily="34" charset="0"/>
              <a:buChar char="•"/>
            </a:pPr>
            <a:r>
              <a:rPr lang="en-US" b="1" dirty="0"/>
              <a:t>Entered into Force:</a:t>
            </a:r>
            <a:r>
              <a:rPr lang="en-US" dirty="0"/>
              <a:t> January 3, 1976.</a:t>
            </a:r>
          </a:p>
          <a:p>
            <a:endParaRPr lang="en-US" dirty="0"/>
          </a:p>
          <a:p>
            <a:pPr>
              <a:buFont typeface="Arial" panose="020B0604020202020204" pitchFamily="34" charset="0"/>
              <a:buChar char="•"/>
            </a:pPr>
            <a:r>
              <a:rPr lang="en-US" b="1" dirty="0"/>
              <a:t>Purpose:</a:t>
            </a:r>
            <a:r>
              <a:rPr lang="en-US" dirty="0"/>
              <a:t> To commit member states to work toward the granting of economic, social, and cultural rights (ESCR) to individuals.</a:t>
            </a:r>
          </a:p>
          <a:p>
            <a:endParaRPr lang="en-US" dirty="0"/>
          </a:p>
          <a:p>
            <a:pPr>
              <a:buFont typeface="Arial" panose="020B0604020202020204" pitchFamily="34" charset="0"/>
              <a:buChar char="•"/>
            </a:pPr>
            <a:r>
              <a:rPr lang="en-US" b="1" dirty="0"/>
              <a:t>Ratification Status (2025):</a:t>
            </a:r>
            <a:r>
              <a:rPr lang="en-US" dirty="0"/>
              <a:t> Currently has </a:t>
            </a:r>
            <a:r>
              <a:rPr lang="en-US" b="1" dirty="0"/>
              <a:t>172 State Parties</a:t>
            </a:r>
            <a:r>
              <a:rPr lang="en-US" dirty="0"/>
              <a:t> (nations that have legally bound themselves to the treaty).</a:t>
            </a:r>
          </a:p>
        </p:txBody>
      </p:sp>
    </p:spTree>
    <p:extLst>
      <p:ext uri="{BB962C8B-B14F-4D97-AF65-F5344CB8AC3E}">
        <p14:creationId xmlns:p14="http://schemas.microsoft.com/office/powerpoint/2010/main" val="464311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D5E4B35-CAB2-229C-55FC-CD4019927185}"/>
              </a:ext>
            </a:extLst>
          </p:cNvPr>
          <p:cNvGraphicFramePr>
            <a:graphicFrameLocks noGrp="1"/>
          </p:cNvGraphicFramePr>
          <p:nvPr>
            <p:extLst>
              <p:ext uri="{D42A27DB-BD31-4B8C-83A1-F6EECF244321}">
                <p14:modId xmlns:p14="http://schemas.microsoft.com/office/powerpoint/2010/main" val="3890137238"/>
              </p:ext>
            </p:extLst>
          </p:nvPr>
        </p:nvGraphicFramePr>
        <p:xfrm>
          <a:off x="1103313" y="2324408"/>
          <a:ext cx="8947150" cy="3383280"/>
        </p:xfrm>
        <a:graphic>
          <a:graphicData uri="http://schemas.openxmlformats.org/drawingml/2006/table">
            <a:tbl>
              <a:tblPr/>
              <a:tblGrid>
                <a:gridCol w="4427911">
                  <a:extLst>
                    <a:ext uri="{9D8B030D-6E8A-4147-A177-3AD203B41FA5}">
                      <a16:colId xmlns:a16="http://schemas.microsoft.com/office/drawing/2014/main" val="4116532675"/>
                    </a:ext>
                  </a:extLst>
                </a:gridCol>
                <a:gridCol w="4519239">
                  <a:extLst>
                    <a:ext uri="{9D8B030D-6E8A-4147-A177-3AD203B41FA5}">
                      <a16:colId xmlns:a16="http://schemas.microsoft.com/office/drawing/2014/main" val="352886356"/>
                    </a:ext>
                  </a:extLst>
                </a:gridCol>
              </a:tblGrid>
              <a:tr h="0">
                <a:tc>
                  <a:txBody>
                    <a:bodyPr/>
                    <a:lstStyle/>
                    <a:p>
                      <a:pPr>
                        <a:buNone/>
                      </a:pPr>
                      <a:r>
                        <a:rPr lang="en-PH" b="1">
                          <a:effectLst/>
                          <a:latin typeface="Google Sans Text"/>
                        </a:rPr>
                        <a:t>Principle</a:t>
                      </a:r>
                      <a:endParaRPr lang="en-PH">
                        <a:effectLst/>
                        <a:latin typeface="Google Sans Tex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PH" b="1">
                          <a:effectLst/>
                          <a:latin typeface="Google Sans Text"/>
                        </a:rPr>
                        <a:t>Description</a:t>
                      </a:r>
                      <a:endParaRPr lang="en-PH">
                        <a:effectLst/>
                        <a:latin typeface="Google Sans Tex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53095346"/>
                  </a:ext>
                </a:extLst>
              </a:tr>
              <a:tr h="0">
                <a:tc>
                  <a:txBody>
                    <a:bodyPr/>
                    <a:lstStyle/>
                    <a:p>
                      <a:pPr>
                        <a:buNone/>
                      </a:pPr>
                      <a:r>
                        <a:rPr lang="en-PH" b="1">
                          <a:effectLst/>
                          <a:latin typeface="Google Sans Text"/>
                        </a:rPr>
                        <a:t>Progressive Realization</a:t>
                      </a:r>
                      <a:endParaRPr lang="en-PH">
                        <a:effectLst/>
                        <a:latin typeface="Google Sans Tex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a:effectLst/>
                          <a:latin typeface="Google Sans Text"/>
                        </a:rPr>
                        <a:t>Acknowledges that some rights (like universal healthcare) cannot be achieved overnight. States must move as expeditiously as possible toward full realization.</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696650558"/>
                  </a:ext>
                </a:extLst>
              </a:tr>
              <a:tr h="0">
                <a:tc>
                  <a:txBody>
                    <a:bodyPr/>
                    <a:lstStyle/>
                    <a:p>
                      <a:pPr>
                        <a:buNone/>
                      </a:pPr>
                      <a:r>
                        <a:rPr lang="en-PH" b="1">
                          <a:effectLst/>
                          <a:latin typeface="Google Sans Text"/>
                        </a:rPr>
                        <a:t>Maximum Available Resources</a:t>
                      </a:r>
                      <a:endParaRPr lang="en-PH">
                        <a:effectLst/>
                        <a:latin typeface="Google Sans Tex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a:effectLst/>
                          <a:latin typeface="Google Sans Text"/>
                        </a:rPr>
                        <a:t>States are obligated to use all resources at their disposal (financial, natural, and technical) to fulfill these rights.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672440505"/>
                  </a:ext>
                </a:extLst>
              </a:tr>
              <a:tr h="0">
                <a:tc>
                  <a:txBody>
                    <a:bodyPr/>
                    <a:lstStyle/>
                    <a:p>
                      <a:pPr>
                        <a:buNone/>
                      </a:pPr>
                      <a:r>
                        <a:rPr lang="en-PH" b="1">
                          <a:effectLst/>
                          <a:latin typeface="Google Sans Text"/>
                        </a:rPr>
                        <a:t>Non-Discrimination</a:t>
                      </a:r>
                      <a:endParaRPr lang="en-PH">
                        <a:effectLst/>
                        <a:latin typeface="Google Sans Tex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a:buNone/>
                      </a:pPr>
                      <a:r>
                        <a:rPr lang="en-US" dirty="0">
                          <a:effectLst/>
                          <a:latin typeface="Google Sans Text"/>
                        </a:rPr>
                        <a:t>Rights must be guaranteed without discrimination of any kind (race, sex, religion, etc.). This is an </a:t>
                      </a:r>
                      <a:r>
                        <a:rPr lang="en-US" b="1" dirty="0">
                          <a:effectLst/>
                          <a:latin typeface="Google Sans Text"/>
                        </a:rPr>
                        <a:t>immediate</a:t>
                      </a:r>
                      <a:r>
                        <a:rPr lang="en-US" dirty="0">
                          <a:effectLst/>
                          <a:latin typeface="Google Sans Text"/>
                        </a:rPr>
                        <a:t> obligation.</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259018536"/>
                  </a:ext>
                </a:extLst>
              </a:tr>
            </a:tbl>
          </a:graphicData>
        </a:graphic>
      </p:graphicFrame>
      <p:sp>
        <p:nvSpPr>
          <p:cNvPr id="3" name="Rectangle 1">
            <a:extLst>
              <a:ext uri="{FF2B5EF4-FFF2-40B4-BE49-F238E27FC236}">
                <a16:creationId xmlns:a16="http://schemas.microsoft.com/office/drawing/2014/main" id="{EEF213B5-C99D-0DA0-73FE-7585C63B9D5E}"/>
              </a:ext>
            </a:extLst>
          </p:cNvPr>
          <p:cNvSpPr>
            <a:spLocks noChangeArrowheads="1"/>
          </p:cNvSpPr>
          <p:nvPr/>
        </p:nvSpPr>
        <p:spPr bwMode="auto">
          <a:xfrm>
            <a:off x="1103313" y="519993"/>
            <a:ext cx="9286781"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b="1" dirty="0"/>
              <a:t>Core</a:t>
            </a:r>
            <a:r>
              <a:rPr kumimoji="0" lang="en-US" altLang="en-US" sz="1200" b="1" i="0" u="none" strike="noStrike" cap="none" normalizeH="0" baseline="0" dirty="0">
                <a:ln>
                  <a:noFill/>
                </a:ln>
                <a:solidFill>
                  <a:schemeClr val="tx1"/>
                </a:solidFill>
                <a:effectLst/>
                <a:latin typeface="Google Sans"/>
              </a:rPr>
              <a:t> </a:t>
            </a:r>
            <a:r>
              <a:rPr lang="en-US" altLang="en-US" b="1" dirty="0"/>
              <a:t>Legal Principles: Article 2</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b="1" dirty="0"/>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t>Unlike civil and political rights (which often require immediate cessation of state interference), the ICESCR is governed by two unique legal doctrines</a:t>
            </a:r>
            <a:r>
              <a:rPr kumimoji="0" lang="en-US" altLang="en-US" sz="800" b="0" i="0" u="none" strike="noStrike" cap="none" normalizeH="0" baseline="0" dirty="0">
                <a:ln>
                  <a:noFill/>
                </a:ln>
                <a:solidFill>
                  <a:schemeClr val="tx1"/>
                </a:solidFill>
                <a:effectLst/>
                <a:latin typeface="Google Sans Text"/>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51871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D040B7-A831-2B81-9729-3EBF1D728E33}"/>
              </a:ext>
            </a:extLst>
          </p:cNvPr>
          <p:cNvSpPr txBox="1"/>
          <p:nvPr/>
        </p:nvSpPr>
        <p:spPr>
          <a:xfrm>
            <a:off x="887506" y="1711875"/>
            <a:ext cx="8991600" cy="3139321"/>
          </a:xfrm>
          <a:prstGeom prst="rect">
            <a:avLst/>
          </a:prstGeom>
          <a:noFill/>
        </p:spPr>
        <p:txBody>
          <a:bodyPr wrap="square">
            <a:spAutoFit/>
          </a:bodyPr>
          <a:lstStyle/>
          <a:p>
            <a:pPr>
              <a:buNone/>
            </a:pPr>
            <a:r>
              <a:rPr lang="en-US" b="1" dirty="0"/>
              <a:t>Understanding the "Three Pillars" of State Obligation</a:t>
            </a:r>
          </a:p>
          <a:p>
            <a:pPr>
              <a:buNone/>
            </a:pPr>
            <a:endParaRPr lang="en-US" b="1" dirty="0"/>
          </a:p>
          <a:p>
            <a:pPr>
              <a:buNone/>
            </a:pPr>
            <a:r>
              <a:rPr lang="en-US" dirty="0"/>
              <a:t>When a state ratifies the ICESCR, they agree to three levels of duty for every right listed above:</a:t>
            </a:r>
          </a:p>
          <a:p>
            <a:pPr>
              <a:buNone/>
            </a:pPr>
            <a:endParaRPr lang="en-US" dirty="0"/>
          </a:p>
          <a:p>
            <a:pPr>
              <a:buFont typeface="+mj-lt"/>
              <a:buAutoNum type="arabicPeriod"/>
            </a:pPr>
            <a:r>
              <a:rPr lang="en-US" b="1" dirty="0"/>
              <a:t>To Respect:</a:t>
            </a:r>
            <a:r>
              <a:rPr lang="en-US" dirty="0"/>
              <a:t> The state must not interfere with the enjoyment of the right (e.g., not forcibly evicting people).</a:t>
            </a:r>
          </a:p>
          <a:p>
            <a:pPr>
              <a:buFont typeface="+mj-lt"/>
              <a:buAutoNum type="arabicPeriod"/>
            </a:pPr>
            <a:r>
              <a:rPr lang="en-US" b="1" dirty="0"/>
              <a:t>To Protect:</a:t>
            </a:r>
            <a:r>
              <a:rPr lang="en-US" dirty="0"/>
              <a:t> The state must prevent third parties (like corporations or individuals) from interfering with the right.</a:t>
            </a:r>
          </a:p>
          <a:p>
            <a:pPr>
              <a:buFont typeface="+mj-lt"/>
              <a:buAutoNum type="arabicPeriod"/>
            </a:pPr>
            <a:r>
              <a:rPr lang="en-US" b="1" dirty="0"/>
              <a:t>To Fulfill:</a:t>
            </a:r>
            <a:r>
              <a:rPr lang="en-US" dirty="0"/>
              <a:t> The state must take active steps (legislative, administrative, or budgetary) to ensure the right is realized.</a:t>
            </a:r>
          </a:p>
        </p:txBody>
      </p:sp>
    </p:spTree>
    <p:extLst>
      <p:ext uri="{BB962C8B-B14F-4D97-AF65-F5344CB8AC3E}">
        <p14:creationId xmlns:p14="http://schemas.microsoft.com/office/powerpoint/2010/main" val="103132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DE50BD4-A6D1-D5C2-8916-EB0819B11C17}"/>
              </a:ext>
            </a:extLst>
          </p:cNvPr>
          <p:cNvSpPr txBox="1"/>
          <p:nvPr/>
        </p:nvSpPr>
        <p:spPr>
          <a:xfrm>
            <a:off x="1407458" y="1521803"/>
            <a:ext cx="8193741" cy="3416320"/>
          </a:xfrm>
          <a:prstGeom prst="rect">
            <a:avLst/>
          </a:prstGeom>
          <a:noFill/>
        </p:spPr>
        <p:txBody>
          <a:bodyPr wrap="square">
            <a:spAutoFit/>
          </a:bodyPr>
          <a:lstStyle/>
          <a:p>
            <a:pPr>
              <a:buNone/>
            </a:pPr>
            <a:r>
              <a:rPr lang="en-US" sz="2400" b="1" dirty="0"/>
              <a:t>The "Minimum Core" Concept</a:t>
            </a:r>
          </a:p>
          <a:p>
            <a:pPr>
              <a:buNone/>
            </a:pPr>
            <a:endParaRPr lang="en-US" sz="2400" b="1" dirty="0"/>
          </a:p>
          <a:p>
            <a:pPr>
              <a:buNone/>
            </a:pPr>
            <a:r>
              <a:rPr lang="en-US" sz="2400" dirty="0"/>
              <a:t>While "Progressive Realization" allows for slow progress based on a country's wealth, the Committee has ruled that every state has a </a:t>
            </a:r>
            <a:r>
              <a:rPr lang="en-US" sz="2400" b="1" dirty="0"/>
              <a:t>Minimum Core Obligation</a:t>
            </a:r>
            <a:r>
              <a:rPr lang="en-US" sz="2400" dirty="0"/>
              <a:t>. This means that regardless of a country’s resources, it </a:t>
            </a:r>
            <a:r>
              <a:rPr lang="en-US" sz="2400" i="1" dirty="0"/>
              <a:t>must</a:t>
            </a:r>
            <a:r>
              <a:rPr lang="en-US" sz="2400" dirty="0"/>
              <a:t> ensure that at least minimum essential levels of each right are met (e.g., basic essential foodstuffs and primary health care).</a:t>
            </a:r>
          </a:p>
        </p:txBody>
      </p:sp>
    </p:spTree>
    <p:extLst>
      <p:ext uri="{BB962C8B-B14F-4D97-AF65-F5344CB8AC3E}">
        <p14:creationId xmlns:p14="http://schemas.microsoft.com/office/powerpoint/2010/main" val="4083597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DDDE63-7896-3713-0DE7-12F334EECFFD}"/>
              </a:ext>
            </a:extLst>
          </p:cNvPr>
          <p:cNvSpPr txBox="1"/>
          <p:nvPr/>
        </p:nvSpPr>
        <p:spPr>
          <a:xfrm>
            <a:off x="1407459" y="1271698"/>
            <a:ext cx="7709647" cy="3693319"/>
          </a:xfrm>
          <a:prstGeom prst="rect">
            <a:avLst/>
          </a:prstGeom>
          <a:noFill/>
        </p:spPr>
        <p:txBody>
          <a:bodyPr wrap="square">
            <a:spAutoFit/>
          </a:bodyPr>
          <a:lstStyle/>
          <a:p>
            <a:pPr>
              <a:buNone/>
            </a:pPr>
            <a:r>
              <a:rPr lang="en-US" b="1" dirty="0"/>
              <a:t>Key Rights Protected</a:t>
            </a:r>
          </a:p>
          <a:p>
            <a:pPr>
              <a:buNone/>
            </a:pPr>
            <a:endParaRPr lang="en-US" b="1" dirty="0"/>
          </a:p>
          <a:p>
            <a:pPr>
              <a:buNone/>
            </a:pPr>
            <a:r>
              <a:rPr lang="en-US" dirty="0"/>
              <a:t>The Covenant is divided into specific articles covering the "essentials" of a dignified life:</a:t>
            </a:r>
          </a:p>
          <a:p>
            <a:pPr>
              <a:buNone/>
            </a:pPr>
            <a:endParaRPr lang="en-US" dirty="0"/>
          </a:p>
          <a:p>
            <a:pPr>
              <a:buNone/>
            </a:pPr>
            <a:endParaRPr lang="en-US" dirty="0"/>
          </a:p>
          <a:p>
            <a:pPr>
              <a:buNone/>
            </a:pPr>
            <a:r>
              <a:rPr lang="en-US" b="1" dirty="0"/>
              <a:t>Economic and Labor Rights</a:t>
            </a:r>
          </a:p>
          <a:p>
            <a:pPr>
              <a:buNone/>
            </a:pPr>
            <a:endParaRPr lang="en-US" b="1" dirty="0"/>
          </a:p>
          <a:p>
            <a:pPr>
              <a:buFont typeface="Arial" panose="020B0604020202020204" pitchFamily="34" charset="0"/>
              <a:buChar char="•"/>
            </a:pPr>
            <a:r>
              <a:rPr lang="en-US" b="1" dirty="0"/>
              <a:t>Article 6:</a:t>
            </a:r>
            <a:r>
              <a:rPr lang="en-US" dirty="0"/>
              <a:t> The right to work and the freedom to choose employment.</a:t>
            </a:r>
          </a:p>
          <a:p>
            <a:pPr>
              <a:buFont typeface="Arial" panose="020B0604020202020204" pitchFamily="34" charset="0"/>
              <a:buChar char="•"/>
            </a:pPr>
            <a:r>
              <a:rPr lang="en-US" b="1" dirty="0"/>
              <a:t>Article 7:</a:t>
            </a:r>
            <a:r>
              <a:rPr lang="en-US" dirty="0"/>
              <a:t> Right to just and favorable conditions (fair wages, safe working environments, and rest).</a:t>
            </a:r>
          </a:p>
          <a:p>
            <a:pPr>
              <a:buFont typeface="Arial" panose="020B0604020202020204" pitchFamily="34" charset="0"/>
              <a:buChar char="•"/>
            </a:pPr>
            <a:r>
              <a:rPr lang="en-US" b="1" dirty="0"/>
              <a:t>Article 8:</a:t>
            </a:r>
            <a:r>
              <a:rPr lang="en-US" dirty="0"/>
              <a:t> Right to form and join trade unions and the right to strike.</a:t>
            </a:r>
          </a:p>
        </p:txBody>
      </p:sp>
    </p:spTree>
    <p:extLst>
      <p:ext uri="{BB962C8B-B14F-4D97-AF65-F5344CB8AC3E}">
        <p14:creationId xmlns:p14="http://schemas.microsoft.com/office/powerpoint/2010/main" val="3467990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4CB299-AB42-FF7E-326C-788408606B00}"/>
              </a:ext>
            </a:extLst>
          </p:cNvPr>
          <p:cNvSpPr txBox="1"/>
          <p:nvPr/>
        </p:nvSpPr>
        <p:spPr>
          <a:xfrm>
            <a:off x="1228164" y="1573376"/>
            <a:ext cx="8668871" cy="4247317"/>
          </a:xfrm>
          <a:prstGeom prst="rect">
            <a:avLst/>
          </a:prstGeom>
          <a:noFill/>
        </p:spPr>
        <p:txBody>
          <a:bodyPr wrap="square">
            <a:spAutoFit/>
          </a:bodyPr>
          <a:lstStyle/>
          <a:p>
            <a:pPr>
              <a:buNone/>
            </a:pPr>
            <a:r>
              <a:rPr lang="en-US" b="1" dirty="0"/>
              <a:t>Social Rights</a:t>
            </a:r>
          </a:p>
          <a:p>
            <a:pPr>
              <a:buNone/>
            </a:pPr>
            <a:endParaRPr lang="en-US" b="1" dirty="0"/>
          </a:p>
          <a:p>
            <a:pPr>
              <a:buFont typeface="Arial" panose="020B0604020202020204" pitchFamily="34" charset="0"/>
              <a:buChar char="•"/>
            </a:pPr>
            <a:r>
              <a:rPr lang="en-US" b="1" dirty="0"/>
              <a:t>Article 9:</a:t>
            </a:r>
            <a:r>
              <a:rPr lang="en-US" dirty="0"/>
              <a:t> The right to </a:t>
            </a:r>
            <a:r>
              <a:rPr lang="en-US" b="1" dirty="0"/>
              <a:t>Social Security</a:t>
            </a:r>
            <a:r>
              <a:rPr lang="en-US" dirty="0"/>
              <a:t>, including social insurance.</a:t>
            </a:r>
          </a:p>
          <a:p>
            <a:endParaRPr lang="en-US" dirty="0"/>
          </a:p>
          <a:p>
            <a:pPr>
              <a:buFont typeface="Arial" panose="020B0604020202020204" pitchFamily="34" charset="0"/>
              <a:buChar char="•"/>
            </a:pPr>
            <a:r>
              <a:rPr lang="en-US" b="1" dirty="0"/>
              <a:t>Article 10:</a:t>
            </a:r>
            <a:r>
              <a:rPr lang="en-US" dirty="0"/>
              <a:t> Protection of the family, particularly mothers (maternity leave) and children (protection from exploitation).</a:t>
            </a:r>
          </a:p>
          <a:p>
            <a:endParaRPr lang="en-US" dirty="0"/>
          </a:p>
          <a:p>
            <a:pPr>
              <a:buFont typeface="Arial" panose="020B0604020202020204" pitchFamily="34" charset="0"/>
              <a:buChar char="•"/>
            </a:pPr>
            <a:r>
              <a:rPr lang="en-US" b="1" dirty="0"/>
              <a:t>Article 11:</a:t>
            </a:r>
            <a:r>
              <a:rPr lang="en-US" dirty="0"/>
              <a:t> The right to an </a:t>
            </a:r>
            <a:r>
              <a:rPr lang="en-US" b="1" dirty="0"/>
              <a:t>Adequate Standard of Living</a:t>
            </a:r>
            <a:r>
              <a:rPr lang="en-US" dirty="0"/>
              <a:t>, specifically highlighting:</a:t>
            </a:r>
          </a:p>
          <a:p>
            <a:pPr marL="742950" lvl="1" indent="-285750">
              <a:buFont typeface="Arial" panose="020B0604020202020204" pitchFamily="34" charset="0"/>
              <a:buChar char="•"/>
            </a:pPr>
            <a:r>
              <a:rPr lang="en-US" dirty="0"/>
              <a:t>Adequate Food (freedom from hunger).</a:t>
            </a:r>
          </a:p>
          <a:p>
            <a:pPr marL="742950" lvl="1" indent="-285750">
              <a:buFont typeface="Arial" panose="020B0604020202020204" pitchFamily="34" charset="0"/>
              <a:buChar char="•"/>
            </a:pPr>
            <a:r>
              <a:rPr lang="en-US" dirty="0"/>
              <a:t>Adequate Clothing.</a:t>
            </a:r>
          </a:p>
          <a:p>
            <a:pPr marL="742950" lvl="1" indent="-285750">
              <a:buFont typeface="Arial" panose="020B0604020202020204" pitchFamily="34" charset="0"/>
              <a:buChar char="•"/>
            </a:pPr>
            <a:r>
              <a:rPr lang="en-US" dirty="0"/>
              <a:t>Adequate Housing.</a:t>
            </a:r>
          </a:p>
          <a:p>
            <a:pPr lvl="1"/>
            <a:endParaRPr lang="en-US" dirty="0"/>
          </a:p>
          <a:p>
            <a:pPr>
              <a:buFont typeface="Arial" panose="020B0604020202020204" pitchFamily="34" charset="0"/>
              <a:buChar char="•"/>
            </a:pPr>
            <a:r>
              <a:rPr lang="en-US" b="1" dirty="0"/>
              <a:t>Article 12:</a:t>
            </a:r>
            <a:r>
              <a:rPr lang="en-US" dirty="0"/>
              <a:t> The right to the highest attainable standard of </a:t>
            </a:r>
            <a:r>
              <a:rPr lang="en-US" b="1" dirty="0"/>
              <a:t>physical and mental health</a:t>
            </a:r>
            <a:r>
              <a:rPr lang="en-US" dirty="0"/>
              <a:t>.</a:t>
            </a:r>
          </a:p>
        </p:txBody>
      </p:sp>
    </p:spTree>
    <p:extLst>
      <p:ext uri="{BB962C8B-B14F-4D97-AF65-F5344CB8AC3E}">
        <p14:creationId xmlns:p14="http://schemas.microsoft.com/office/powerpoint/2010/main" val="3115411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A427D4-7A99-8ABF-D356-618CC48DFFF6}"/>
              </a:ext>
            </a:extLst>
          </p:cNvPr>
          <p:cNvSpPr txBox="1"/>
          <p:nvPr/>
        </p:nvSpPr>
        <p:spPr>
          <a:xfrm>
            <a:off x="1380565" y="1781778"/>
            <a:ext cx="7709647" cy="2585323"/>
          </a:xfrm>
          <a:prstGeom prst="rect">
            <a:avLst/>
          </a:prstGeom>
          <a:noFill/>
        </p:spPr>
        <p:txBody>
          <a:bodyPr wrap="square">
            <a:spAutoFit/>
          </a:bodyPr>
          <a:lstStyle/>
          <a:p>
            <a:pPr>
              <a:buNone/>
            </a:pPr>
            <a:r>
              <a:rPr lang="en-US" b="1" dirty="0"/>
              <a:t>Cultural and Educational Rights</a:t>
            </a:r>
          </a:p>
          <a:p>
            <a:pPr>
              <a:buNone/>
            </a:pPr>
            <a:endParaRPr lang="en-US" b="1" dirty="0"/>
          </a:p>
          <a:p>
            <a:pPr>
              <a:buNone/>
            </a:pPr>
            <a:endParaRPr lang="en-US" b="1" dirty="0"/>
          </a:p>
          <a:p>
            <a:pPr>
              <a:buFont typeface="Arial" panose="020B0604020202020204" pitchFamily="34" charset="0"/>
              <a:buChar char="•"/>
            </a:pPr>
            <a:r>
              <a:rPr lang="en-US" b="1" dirty="0"/>
              <a:t>Article 13 &amp; 14:</a:t>
            </a:r>
            <a:r>
              <a:rPr lang="en-US" dirty="0"/>
              <a:t> The right to education. Primary education must be compulsory and free; secondary and higher education should be made progressively free.</a:t>
            </a:r>
          </a:p>
          <a:p>
            <a:endParaRPr lang="en-US" dirty="0"/>
          </a:p>
          <a:p>
            <a:pPr>
              <a:buFont typeface="Arial" panose="020B0604020202020204" pitchFamily="34" charset="0"/>
              <a:buChar char="•"/>
            </a:pPr>
            <a:r>
              <a:rPr lang="en-US" b="1" dirty="0"/>
              <a:t>Article 15:</a:t>
            </a:r>
            <a:r>
              <a:rPr lang="en-US" dirty="0"/>
              <a:t> The right to participate in cultural life, enjoy the benefits of scientific progress, and protection of intellectual property.</a:t>
            </a:r>
          </a:p>
        </p:txBody>
      </p:sp>
    </p:spTree>
    <p:extLst>
      <p:ext uri="{BB962C8B-B14F-4D97-AF65-F5344CB8AC3E}">
        <p14:creationId xmlns:p14="http://schemas.microsoft.com/office/powerpoint/2010/main" val="3451675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4C9E95-1B3D-58A3-45FA-8653BA867F1A}"/>
              </a:ext>
            </a:extLst>
          </p:cNvPr>
          <p:cNvSpPr txBox="1"/>
          <p:nvPr/>
        </p:nvSpPr>
        <p:spPr>
          <a:xfrm>
            <a:off x="1577788" y="1652244"/>
            <a:ext cx="8130988" cy="3139321"/>
          </a:xfrm>
          <a:prstGeom prst="rect">
            <a:avLst/>
          </a:prstGeom>
          <a:noFill/>
        </p:spPr>
        <p:txBody>
          <a:bodyPr wrap="square">
            <a:spAutoFit/>
          </a:bodyPr>
          <a:lstStyle/>
          <a:p>
            <a:pPr>
              <a:buNone/>
            </a:pPr>
            <a:r>
              <a:rPr lang="en-US" b="1" dirty="0"/>
              <a:t>Monitoring and Enforcement</a:t>
            </a:r>
          </a:p>
          <a:p>
            <a:pPr>
              <a:buNone/>
            </a:pPr>
            <a:endParaRPr lang="en-US" b="1" dirty="0"/>
          </a:p>
          <a:p>
            <a:pPr>
              <a:buNone/>
            </a:pPr>
            <a:r>
              <a:rPr lang="en-US" dirty="0"/>
              <a:t>The treaty is monitored by the </a:t>
            </a:r>
            <a:r>
              <a:rPr lang="en-US" b="1" dirty="0"/>
              <a:t>Committee on Economic, Social and Cultural Rights (CESCR)</a:t>
            </a:r>
            <a:r>
              <a:rPr lang="en-US" dirty="0"/>
              <a:t>, a body of 18 independent experts.</a:t>
            </a:r>
          </a:p>
          <a:p>
            <a:pPr>
              <a:buNone/>
            </a:pPr>
            <a:endParaRPr lang="en-US" dirty="0"/>
          </a:p>
          <a:p>
            <a:pPr>
              <a:buNone/>
            </a:pPr>
            <a:endParaRPr lang="en-US" dirty="0"/>
          </a:p>
          <a:p>
            <a:pPr>
              <a:buNone/>
            </a:pPr>
            <a:r>
              <a:rPr lang="en-US" b="1" dirty="0"/>
              <a:t>Reporting Mechanism</a:t>
            </a:r>
          </a:p>
          <a:p>
            <a:pPr>
              <a:buNone/>
            </a:pPr>
            <a:endParaRPr lang="en-US" b="1" dirty="0"/>
          </a:p>
          <a:p>
            <a:pPr>
              <a:buNone/>
            </a:pPr>
            <a:r>
              <a:rPr lang="en-US" dirty="0"/>
              <a:t>States must submit reports every </a:t>
            </a:r>
            <a:r>
              <a:rPr lang="en-US" b="1" dirty="0"/>
              <a:t>five years</a:t>
            </a:r>
            <a:r>
              <a:rPr lang="en-US" dirty="0"/>
              <a:t> detailing how they are implementing the rights. The Committee reviews these and issues </a:t>
            </a:r>
            <a:r>
              <a:rPr lang="en-US" b="1" dirty="0"/>
              <a:t>"Concluding Observations"</a:t>
            </a:r>
            <a:r>
              <a:rPr lang="en-US" dirty="0"/>
              <a:t> (critiques and recommendations).</a:t>
            </a:r>
          </a:p>
        </p:txBody>
      </p:sp>
    </p:spTree>
    <p:extLst>
      <p:ext uri="{BB962C8B-B14F-4D97-AF65-F5344CB8AC3E}">
        <p14:creationId xmlns:p14="http://schemas.microsoft.com/office/powerpoint/2010/main" val="7576114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55</TotalTime>
  <Words>1604</Words>
  <Application>Microsoft Office PowerPoint</Application>
  <PresentationFormat>Widescreen</PresentationFormat>
  <Paragraphs>145</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Century Gothic</vt:lpstr>
      <vt:lpstr>Google Sans</vt:lpstr>
      <vt:lpstr>Google Sans Text</vt:lpstr>
      <vt:lpstr>Wingdings 3</vt:lpstr>
      <vt:lpstr>Ion</vt:lpstr>
      <vt:lpstr>International Covenant on Economic, Social and Cultural Rights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Prideaux-Brune</dc:creator>
  <cp:lastModifiedBy>John Prideaux-Brune</cp:lastModifiedBy>
  <cp:revision>2</cp:revision>
  <dcterms:created xsi:type="dcterms:W3CDTF">2025-12-31T10:23:12Z</dcterms:created>
  <dcterms:modified xsi:type="dcterms:W3CDTF">2025-12-31T11:18:24Z</dcterms:modified>
</cp:coreProperties>
</file>