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10"/>
  </p:notesMasterIdLst>
  <p:sldIdLst>
    <p:sldId id="256" r:id="rId2"/>
    <p:sldId id="257" r:id="rId3"/>
    <p:sldId id="258" r:id="rId4"/>
    <p:sldId id="259" r:id="rId5"/>
    <p:sldId id="260" r:id="rId6"/>
    <p:sldId id="261" r:id="rId7"/>
    <p:sldId id="262" r:id="rId8"/>
    <p:sldId id="263" r:id="rId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notesView">
  <p:normalViewPr>
    <p:restoredLeft sz="15987" autoAdjust="0"/>
    <p:restoredTop sz="94660"/>
  </p:normalViewPr>
  <p:slideViewPr>
    <p:cSldViewPr snapToGrid="0">
      <p:cViewPr varScale="1">
        <p:scale>
          <a:sx n="107" d="100"/>
          <a:sy n="107" d="100"/>
        </p:scale>
        <p:origin x="696" y="114"/>
      </p:cViewPr>
      <p:guideLst/>
    </p:cSldViewPr>
  </p:slideViewPr>
  <p:notesTextViewPr>
    <p:cViewPr>
      <p:scale>
        <a:sx n="1" d="1"/>
        <a:sy n="1" d="1"/>
      </p:scale>
      <p:origin x="0" y="0"/>
    </p:cViewPr>
  </p:notesTextViewPr>
  <p:notesViewPr>
    <p:cSldViewPr snapToGrid="0">
      <p:cViewPr varScale="1">
        <p:scale>
          <a:sx n="86" d="100"/>
          <a:sy n="86" d="100"/>
        </p:scale>
        <p:origin x="3864" y="10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PH"/>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132E9B2-9F1D-4727-9E1A-8D722130717F}" type="datetimeFigureOut">
              <a:rPr lang="en-PH" smtClean="0"/>
              <a:t>12/27/2025</a:t>
            </a:fld>
            <a:endParaRPr lang="en-PH"/>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PH"/>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PH"/>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PH"/>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4EC442A-4819-4D0C-BDA1-B96486F77DA0}" type="slidenum">
              <a:rPr lang="en-PH" smtClean="0"/>
              <a:t>‹#›</a:t>
            </a:fld>
            <a:endParaRPr lang="en-PH"/>
          </a:p>
        </p:txBody>
      </p:sp>
    </p:spTree>
    <p:extLst>
      <p:ext uri="{BB962C8B-B14F-4D97-AF65-F5344CB8AC3E}">
        <p14:creationId xmlns:p14="http://schemas.microsoft.com/office/powerpoint/2010/main" val="334078881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PH"/>
          </a:p>
        </p:txBody>
      </p:sp>
      <p:sp>
        <p:nvSpPr>
          <p:cNvPr id="4" name="Slide Number Placeholder 3"/>
          <p:cNvSpPr>
            <a:spLocks noGrp="1"/>
          </p:cNvSpPr>
          <p:nvPr>
            <p:ph type="sldNum" sz="quarter" idx="5"/>
          </p:nvPr>
        </p:nvSpPr>
        <p:spPr/>
        <p:txBody>
          <a:bodyPr/>
          <a:lstStyle/>
          <a:p>
            <a:fld id="{24EC442A-4819-4D0C-BDA1-B96486F77DA0}" type="slidenum">
              <a:rPr lang="en-PH" smtClean="0"/>
              <a:t>1</a:t>
            </a:fld>
            <a:endParaRPr lang="en-PH"/>
          </a:p>
        </p:txBody>
      </p:sp>
    </p:spTree>
    <p:extLst>
      <p:ext uri="{BB962C8B-B14F-4D97-AF65-F5344CB8AC3E}">
        <p14:creationId xmlns:p14="http://schemas.microsoft.com/office/powerpoint/2010/main" val="95125017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PH" b="1" dirty="0"/>
              <a:t>Introduction to the ICCPR</a:t>
            </a:r>
          </a:p>
          <a:p>
            <a:endParaRPr lang="en-PH" dirty="0"/>
          </a:p>
          <a:p>
            <a:pPr lvl="0"/>
            <a:r>
              <a:rPr lang="en-PH" b="1" dirty="0"/>
              <a:t>Speaker’s Hook:</a:t>
            </a:r>
            <a:r>
              <a:rPr lang="en-PH" dirty="0"/>
              <a:t> "When we talk about 'Human Rights,' we often think of the 1948 Universal Declaration. But the UDHR is a statement of intent. The ICCPR is the </a:t>
            </a:r>
            <a:r>
              <a:rPr lang="en-PH" b="1" dirty="0"/>
              <a:t>law</a:t>
            </a:r>
            <a:r>
              <a:rPr lang="en-PH" dirty="0"/>
              <a:t>. It is what gives those ideals 'teeth' in a courtroom.“</a:t>
            </a:r>
          </a:p>
          <a:p>
            <a:pPr lvl="0"/>
            <a:endParaRPr lang="en-PH" dirty="0"/>
          </a:p>
          <a:p>
            <a:pPr lvl="0"/>
            <a:r>
              <a:rPr lang="en-PH" b="1" dirty="0"/>
              <a:t>Context:</a:t>
            </a:r>
            <a:r>
              <a:rPr lang="en-PH" dirty="0"/>
              <a:t> Explain that the ICCPR is part of a "trinity" called the International Bill of Human Rights. While the UDHR is the "spirit," the ICCPR (Civil/Political) and the ICESCR (Economic/Social) are the "legal backbone.“</a:t>
            </a:r>
          </a:p>
          <a:p>
            <a:pPr lvl="0"/>
            <a:endParaRPr lang="en-PH" dirty="0"/>
          </a:p>
          <a:p>
            <a:pPr lvl="0"/>
            <a:r>
              <a:rPr lang="en-PH" b="1" dirty="0"/>
              <a:t>Key Distinction:</a:t>
            </a:r>
            <a:r>
              <a:rPr lang="en-PH" dirty="0"/>
              <a:t> Mention that Civil and Political rights are often called "negative rights" because they generally require the state to </a:t>
            </a:r>
            <a:r>
              <a:rPr lang="en-PH" i="1" dirty="0"/>
              <a:t>refrain</a:t>
            </a:r>
            <a:r>
              <a:rPr lang="en-PH" dirty="0"/>
              <a:t> from interfering (e.g., don't censor, don't torture), whereas Economic rights often require the state to </a:t>
            </a:r>
            <a:r>
              <a:rPr lang="en-PH" i="1" dirty="0"/>
              <a:t>act</a:t>
            </a:r>
            <a:r>
              <a:rPr lang="en-PH" dirty="0"/>
              <a:t> (e.g., provide healthcare).</a:t>
            </a:r>
          </a:p>
          <a:p>
            <a:endParaRPr lang="en-PH" dirty="0"/>
          </a:p>
        </p:txBody>
      </p:sp>
      <p:sp>
        <p:nvSpPr>
          <p:cNvPr id="4" name="Slide Number Placeholder 3"/>
          <p:cNvSpPr>
            <a:spLocks noGrp="1"/>
          </p:cNvSpPr>
          <p:nvPr>
            <p:ph type="sldNum" sz="quarter" idx="5"/>
          </p:nvPr>
        </p:nvSpPr>
        <p:spPr/>
        <p:txBody>
          <a:bodyPr/>
          <a:lstStyle/>
          <a:p>
            <a:fld id="{24EC442A-4819-4D0C-BDA1-B96486F77DA0}" type="slidenum">
              <a:rPr lang="en-PH" smtClean="0"/>
              <a:t>2</a:t>
            </a:fld>
            <a:endParaRPr lang="en-PH"/>
          </a:p>
        </p:txBody>
      </p:sp>
    </p:spTree>
    <p:extLst>
      <p:ext uri="{BB962C8B-B14F-4D97-AF65-F5344CB8AC3E}">
        <p14:creationId xmlns:p14="http://schemas.microsoft.com/office/powerpoint/2010/main" val="302945095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PH" b="1" dirty="0"/>
              <a:t>History and Adoption</a:t>
            </a:r>
          </a:p>
          <a:p>
            <a:endParaRPr lang="en-PH" dirty="0"/>
          </a:p>
          <a:p>
            <a:pPr lvl="0"/>
            <a:r>
              <a:rPr lang="en-PH" b="1" dirty="0"/>
              <a:t>The Cold War Context:</a:t>
            </a:r>
            <a:r>
              <a:rPr lang="en-PH" dirty="0"/>
              <a:t> It took nearly 20 years (1948 to 1966) to draft this because of the Cold War. Western nations prioritized individual liberties (ICCPR), while the Eastern Bloc prioritized social security and labor rights (ICESCR).</a:t>
            </a:r>
          </a:p>
          <a:p>
            <a:pPr lvl="0"/>
            <a:endParaRPr lang="en-PH" dirty="0"/>
          </a:p>
          <a:p>
            <a:pPr lvl="0"/>
            <a:r>
              <a:rPr lang="en-PH" b="1" dirty="0"/>
              <a:t>Global Reach:</a:t>
            </a:r>
            <a:r>
              <a:rPr lang="en-PH" dirty="0"/>
              <a:t> Note that as of today, almost every country in the world is a party to it. It represents a global consensus on the minimum standards of human dignity.</a:t>
            </a:r>
          </a:p>
          <a:p>
            <a:endParaRPr lang="en-PH" dirty="0"/>
          </a:p>
        </p:txBody>
      </p:sp>
      <p:sp>
        <p:nvSpPr>
          <p:cNvPr id="4" name="Slide Number Placeholder 3"/>
          <p:cNvSpPr>
            <a:spLocks noGrp="1"/>
          </p:cNvSpPr>
          <p:nvPr>
            <p:ph type="sldNum" sz="quarter" idx="5"/>
          </p:nvPr>
        </p:nvSpPr>
        <p:spPr/>
        <p:txBody>
          <a:bodyPr/>
          <a:lstStyle/>
          <a:p>
            <a:fld id="{24EC442A-4819-4D0C-BDA1-B96486F77DA0}" type="slidenum">
              <a:rPr lang="en-PH" smtClean="0"/>
              <a:t>3</a:t>
            </a:fld>
            <a:endParaRPr lang="en-PH"/>
          </a:p>
        </p:txBody>
      </p:sp>
    </p:spTree>
    <p:extLst>
      <p:ext uri="{BB962C8B-B14F-4D97-AF65-F5344CB8AC3E}">
        <p14:creationId xmlns:p14="http://schemas.microsoft.com/office/powerpoint/2010/main" val="90642304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PH" b="1" dirty="0"/>
              <a:t>Structure of the Covenant</a:t>
            </a:r>
          </a:p>
          <a:p>
            <a:endParaRPr lang="en-PH" dirty="0"/>
          </a:p>
          <a:p>
            <a:pPr lvl="0"/>
            <a:r>
              <a:rPr lang="en-PH" b="1" dirty="0"/>
              <a:t>Self-Determination (Article 1):</a:t>
            </a:r>
            <a:r>
              <a:rPr lang="en-PH" dirty="0"/>
              <a:t> This is unique. It’s the only right that belongs to "peoples" collectively rather than individuals. It was crucial during the decolonization era.</a:t>
            </a:r>
          </a:p>
          <a:p>
            <a:pPr lvl="0"/>
            <a:endParaRPr lang="en-PH" dirty="0"/>
          </a:p>
          <a:p>
            <a:pPr lvl="0"/>
            <a:r>
              <a:rPr lang="en-PH" b="1" dirty="0"/>
              <a:t>The Blueprint:</a:t>
            </a:r>
            <a:r>
              <a:rPr lang="en-PH" dirty="0"/>
              <a:t> Use this slide to show that the treaty isn't just a list of rights; it’s a manual. It tells states how to implement them (Part II) and how they will be watched (Part IV).</a:t>
            </a:r>
          </a:p>
          <a:p>
            <a:endParaRPr lang="en-PH" dirty="0"/>
          </a:p>
        </p:txBody>
      </p:sp>
      <p:sp>
        <p:nvSpPr>
          <p:cNvPr id="4" name="Slide Number Placeholder 3"/>
          <p:cNvSpPr>
            <a:spLocks noGrp="1"/>
          </p:cNvSpPr>
          <p:nvPr>
            <p:ph type="sldNum" sz="quarter" idx="5"/>
          </p:nvPr>
        </p:nvSpPr>
        <p:spPr/>
        <p:txBody>
          <a:bodyPr/>
          <a:lstStyle/>
          <a:p>
            <a:fld id="{24EC442A-4819-4D0C-BDA1-B96486F77DA0}" type="slidenum">
              <a:rPr lang="en-PH" smtClean="0"/>
              <a:t>4</a:t>
            </a:fld>
            <a:endParaRPr lang="en-PH"/>
          </a:p>
        </p:txBody>
      </p:sp>
    </p:spTree>
    <p:extLst>
      <p:ext uri="{BB962C8B-B14F-4D97-AF65-F5344CB8AC3E}">
        <p14:creationId xmlns:p14="http://schemas.microsoft.com/office/powerpoint/2010/main" val="213602305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PH" b="1" dirty="0"/>
              <a:t>Key Substantive Rights</a:t>
            </a:r>
          </a:p>
          <a:p>
            <a:endParaRPr lang="en-PH" dirty="0"/>
          </a:p>
          <a:p>
            <a:pPr lvl="0"/>
            <a:r>
              <a:rPr lang="en-PH" b="1" dirty="0"/>
              <a:t>The Right to Life (Art. 6):</a:t>
            </a:r>
            <a:r>
              <a:rPr lang="en-PH" dirty="0"/>
              <a:t> Emphasize that this is the "Supreme Right." Without it, no other rights matter.</a:t>
            </a:r>
          </a:p>
          <a:p>
            <a:pPr lvl="0"/>
            <a:endParaRPr lang="en-PH" dirty="0"/>
          </a:p>
          <a:p>
            <a:pPr lvl="0"/>
            <a:r>
              <a:rPr lang="en-PH" b="1" dirty="0"/>
              <a:t>Fair Trial (Art. 14):</a:t>
            </a:r>
            <a:r>
              <a:rPr lang="en-PH" dirty="0"/>
              <a:t> This is often the most litigated article. It includes the presumption of innocence—a cornerstone of modern justice.</a:t>
            </a:r>
          </a:p>
          <a:p>
            <a:pPr lvl="0"/>
            <a:endParaRPr lang="en-PH" dirty="0"/>
          </a:p>
          <a:p>
            <a:pPr lvl="0"/>
            <a:r>
              <a:rPr lang="en-PH" b="1" dirty="0"/>
              <a:t>Freedom of Expression (Art. 19):</a:t>
            </a:r>
            <a:r>
              <a:rPr lang="en-PH" dirty="0"/>
              <a:t> Remind the audience that this isn't absolute; it carries "special duties" and can be restricted for public health or national security, provided the restriction is "necessary and proportionate."</a:t>
            </a:r>
          </a:p>
          <a:p>
            <a:endParaRPr lang="en-PH" dirty="0"/>
          </a:p>
        </p:txBody>
      </p:sp>
      <p:sp>
        <p:nvSpPr>
          <p:cNvPr id="4" name="Slide Number Placeholder 3"/>
          <p:cNvSpPr>
            <a:spLocks noGrp="1"/>
          </p:cNvSpPr>
          <p:nvPr>
            <p:ph type="sldNum" sz="quarter" idx="5"/>
          </p:nvPr>
        </p:nvSpPr>
        <p:spPr/>
        <p:txBody>
          <a:bodyPr/>
          <a:lstStyle/>
          <a:p>
            <a:fld id="{24EC442A-4819-4D0C-BDA1-B96486F77DA0}" type="slidenum">
              <a:rPr lang="en-PH" smtClean="0"/>
              <a:t>5</a:t>
            </a:fld>
            <a:endParaRPr lang="en-PH"/>
          </a:p>
        </p:txBody>
      </p:sp>
    </p:spTree>
    <p:extLst>
      <p:ext uri="{BB962C8B-B14F-4D97-AF65-F5344CB8AC3E}">
        <p14:creationId xmlns:p14="http://schemas.microsoft.com/office/powerpoint/2010/main" val="263541637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PH" b="1" dirty="0"/>
              <a:t>The Monitoring Mechanism</a:t>
            </a:r>
          </a:p>
          <a:p>
            <a:endParaRPr lang="en-PH" dirty="0"/>
          </a:p>
          <a:p>
            <a:pPr lvl="0"/>
            <a:r>
              <a:rPr lang="en-PH" b="1" dirty="0"/>
              <a:t>Not a Court:</a:t>
            </a:r>
            <a:r>
              <a:rPr lang="en-PH" dirty="0"/>
              <a:t> Clarify that the Human Rights Committee is </a:t>
            </a:r>
            <a:r>
              <a:rPr lang="en-PH" b="1" dirty="0"/>
              <a:t>not</a:t>
            </a:r>
            <a:r>
              <a:rPr lang="en-PH" dirty="0"/>
              <a:t> a court like the ICC (International Criminal Court). They don't send people to jail. They issue "views" and "recommendations" that carry significant diplomatic and legal weight.</a:t>
            </a:r>
          </a:p>
          <a:p>
            <a:pPr lvl="0"/>
            <a:endParaRPr lang="en-PH" dirty="0"/>
          </a:p>
          <a:p>
            <a:pPr lvl="0"/>
            <a:r>
              <a:rPr lang="en-PH" b="1" dirty="0"/>
              <a:t>The Peer Pressure Element:</a:t>
            </a:r>
            <a:r>
              <a:rPr lang="en-PH" dirty="0"/>
              <a:t> Explain that the "Reporting" process is a form of "constructive dialogue." It forces states to look in the mirror and answer to experts in front of the world.</a:t>
            </a:r>
          </a:p>
          <a:p>
            <a:endParaRPr lang="en-PH" dirty="0"/>
          </a:p>
        </p:txBody>
      </p:sp>
      <p:sp>
        <p:nvSpPr>
          <p:cNvPr id="4" name="Slide Number Placeholder 3"/>
          <p:cNvSpPr>
            <a:spLocks noGrp="1"/>
          </p:cNvSpPr>
          <p:nvPr>
            <p:ph type="sldNum" sz="quarter" idx="5"/>
          </p:nvPr>
        </p:nvSpPr>
        <p:spPr/>
        <p:txBody>
          <a:bodyPr/>
          <a:lstStyle/>
          <a:p>
            <a:fld id="{24EC442A-4819-4D0C-BDA1-B96486F77DA0}" type="slidenum">
              <a:rPr lang="en-PH" smtClean="0"/>
              <a:t>6</a:t>
            </a:fld>
            <a:endParaRPr lang="en-PH"/>
          </a:p>
        </p:txBody>
      </p:sp>
    </p:spTree>
    <p:extLst>
      <p:ext uri="{BB962C8B-B14F-4D97-AF65-F5344CB8AC3E}">
        <p14:creationId xmlns:p14="http://schemas.microsoft.com/office/powerpoint/2010/main" val="122159163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PH" b="1" dirty="0"/>
              <a:t>The Optional Protocols</a:t>
            </a:r>
          </a:p>
          <a:p>
            <a:endParaRPr lang="en-PH" dirty="0"/>
          </a:p>
          <a:p>
            <a:pPr lvl="0"/>
            <a:r>
              <a:rPr lang="en-PH" b="1" dirty="0"/>
              <a:t>Individual Power:</a:t>
            </a:r>
            <a:r>
              <a:rPr lang="en-PH" dirty="0"/>
              <a:t> The First Optional Protocol is a game-changer. It allows a regular citizen to bypass their own government and complain to the UN. It’s the ultimate "check" on state power.</a:t>
            </a:r>
          </a:p>
          <a:p>
            <a:pPr lvl="0"/>
            <a:endParaRPr lang="en-PH" dirty="0"/>
          </a:p>
          <a:p>
            <a:pPr lvl="0"/>
            <a:r>
              <a:rPr lang="en-PH" b="1" dirty="0"/>
              <a:t>Death Penalty:</a:t>
            </a:r>
            <a:r>
              <a:rPr lang="en-PH" dirty="0"/>
              <a:t> Mention that the Second Protocol is the only international treaty aimed specifically at ending the death penalty globally.</a:t>
            </a:r>
          </a:p>
          <a:p>
            <a:endParaRPr lang="en-PH" dirty="0"/>
          </a:p>
        </p:txBody>
      </p:sp>
      <p:sp>
        <p:nvSpPr>
          <p:cNvPr id="4" name="Slide Number Placeholder 3"/>
          <p:cNvSpPr>
            <a:spLocks noGrp="1"/>
          </p:cNvSpPr>
          <p:nvPr>
            <p:ph type="sldNum" sz="quarter" idx="5"/>
          </p:nvPr>
        </p:nvSpPr>
        <p:spPr/>
        <p:txBody>
          <a:bodyPr/>
          <a:lstStyle/>
          <a:p>
            <a:fld id="{24EC442A-4819-4D0C-BDA1-B96486F77DA0}" type="slidenum">
              <a:rPr lang="en-PH" smtClean="0"/>
              <a:t>7</a:t>
            </a:fld>
            <a:endParaRPr lang="en-PH"/>
          </a:p>
        </p:txBody>
      </p:sp>
    </p:spTree>
    <p:extLst>
      <p:ext uri="{BB962C8B-B14F-4D97-AF65-F5344CB8AC3E}">
        <p14:creationId xmlns:p14="http://schemas.microsoft.com/office/powerpoint/2010/main" val="179573138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PH" b="1" dirty="0"/>
              <a:t>Derogation and Limitation</a:t>
            </a:r>
          </a:p>
          <a:p>
            <a:endParaRPr lang="en-PH" dirty="0"/>
          </a:p>
          <a:p>
            <a:pPr lvl="0"/>
            <a:r>
              <a:rPr lang="en-PH" b="1" dirty="0"/>
              <a:t>The Stress Test:</a:t>
            </a:r>
            <a:r>
              <a:rPr lang="en-PH" dirty="0"/>
              <a:t> "An emergency is when human rights are most at risk, so the law must be at its strongest.“</a:t>
            </a:r>
          </a:p>
          <a:p>
            <a:pPr lvl="0"/>
            <a:endParaRPr lang="en-PH" dirty="0"/>
          </a:p>
          <a:p>
            <a:pPr lvl="0"/>
            <a:r>
              <a:rPr lang="en-PH" b="1" dirty="0"/>
              <a:t>Non-</a:t>
            </a:r>
            <a:r>
              <a:rPr lang="en-PH" b="1" dirty="0" err="1"/>
              <a:t>Derogable</a:t>
            </a:r>
            <a:r>
              <a:rPr lang="en-PH" b="1" dirty="0"/>
              <a:t> vs. </a:t>
            </a:r>
            <a:r>
              <a:rPr lang="en-PH" b="1" dirty="0" err="1"/>
              <a:t>Derogable</a:t>
            </a:r>
            <a:r>
              <a:rPr lang="en-PH" b="1" dirty="0"/>
              <a:t>:</a:t>
            </a:r>
            <a:r>
              <a:rPr lang="en-PH" dirty="0"/>
              <a:t> Use the table to explain that while a state can restrict your right to protest (Assembly) during a pandemic to save lives, they can </a:t>
            </a:r>
            <a:r>
              <a:rPr lang="en-PH" i="1" dirty="0"/>
              <a:t>never</a:t>
            </a:r>
            <a:r>
              <a:rPr lang="en-PH" dirty="0"/>
              <a:t> use a pandemic as an excuse to torture you or execute you without trial.</a:t>
            </a:r>
          </a:p>
          <a:p>
            <a:pPr lvl="0"/>
            <a:endParaRPr lang="en-PH" dirty="0"/>
          </a:p>
          <a:p>
            <a:pPr lvl="0"/>
            <a:r>
              <a:rPr lang="en-PH" b="1" dirty="0"/>
              <a:t>Closing Thought:</a:t>
            </a:r>
            <a:r>
              <a:rPr lang="en-PH" dirty="0"/>
              <a:t> "The ICCPR is designed to ensure that even in the darkest hours of a nation, there is a floor below which human dignity is never allowed to fall."</a:t>
            </a:r>
          </a:p>
          <a:p>
            <a:br>
              <a:rPr lang="en-PH" dirty="0"/>
            </a:br>
            <a:endParaRPr lang="en-PH" dirty="0"/>
          </a:p>
          <a:p>
            <a:endParaRPr lang="en-PH" dirty="0"/>
          </a:p>
        </p:txBody>
      </p:sp>
      <p:sp>
        <p:nvSpPr>
          <p:cNvPr id="4" name="Slide Number Placeholder 3"/>
          <p:cNvSpPr>
            <a:spLocks noGrp="1"/>
          </p:cNvSpPr>
          <p:nvPr>
            <p:ph type="sldNum" sz="quarter" idx="5"/>
          </p:nvPr>
        </p:nvSpPr>
        <p:spPr/>
        <p:txBody>
          <a:bodyPr/>
          <a:lstStyle/>
          <a:p>
            <a:fld id="{24EC442A-4819-4D0C-BDA1-B96486F77DA0}" type="slidenum">
              <a:rPr lang="en-PH" smtClean="0"/>
              <a:t>8</a:t>
            </a:fld>
            <a:endParaRPr lang="en-PH"/>
          </a:p>
        </p:txBody>
      </p:sp>
    </p:spTree>
    <p:extLst>
      <p:ext uri="{BB962C8B-B14F-4D97-AF65-F5344CB8AC3E}">
        <p14:creationId xmlns:p14="http://schemas.microsoft.com/office/powerpoint/2010/main" val="263257040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en-US"/>
              <a:t>Click to edit Master title style</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4AAD347D-5ACD-4C99-B74B-A9C85AD731AF}" type="datetimeFigureOut">
              <a:rPr lang="en-US" dirty="0"/>
              <a:t>12/27/2025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4509A250-FF31-4206-8172-F9D3106AACB1}" type="datetimeFigureOut">
              <a:rPr lang="en-US" dirty="0"/>
              <a:t>12/27/2025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en-US"/>
              <a:t>Click to edit Master title style</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4509A250-FF31-4206-8172-F9D3106AACB1}" type="datetimeFigureOut">
              <a:rPr lang="en-US" dirty="0"/>
              <a:t>12/27/2025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en-US"/>
              <a:t>Click to edit Master title style</a:t>
            </a:r>
            <a:endParaRPr lang="en-US" dirty="0"/>
          </a:p>
        </p:txBody>
      </p:sp>
      <p:sp>
        <p:nvSpPr>
          <p:cNvPr id="11" name="Text Placeholder 3"/>
          <p:cNvSpPr>
            <a:spLocks noGrp="1"/>
          </p:cNvSpPr>
          <p:nvPr>
            <p:ph type="body" sz="half" idx="14"/>
          </p:nvPr>
        </p:nvSpPr>
        <p:spPr>
          <a:xfrm>
            <a:off x="1930400" y="3771174"/>
            <a:ext cx="727964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en-US"/>
              <a:t>Click to edit Master text styles</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4509A250-FF31-4206-8172-F9D3106AACB1}" type="datetimeFigureOut">
              <a:rPr lang="en-US" dirty="0"/>
              <a:t>12/27/2025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
        <p:nvSpPr>
          <p:cNvPr id="12" name="TextBox 11"/>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
        <p:nvSpPr>
          <p:cNvPr id="15" name="TextBox 14"/>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509A250-FF31-4206-8172-F9D3106AACB1}" type="datetimeFigureOut">
              <a:rPr lang="en-US" dirty="0"/>
              <a:t>12/27/2025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a:t>Click to edit Master title style</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17" name="Straight Connector 16"/>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4509A250-FF31-4206-8172-F9D3106AACB1}" type="datetimeFigureOut">
              <a:rPr lang="en-US" dirty="0"/>
              <a:t>12/27/2025</a:t>
            </a:fld>
            <a:endParaRPr lang="en-US" dirty="0"/>
          </a:p>
        </p:txBody>
      </p:sp>
      <p:sp>
        <p:nvSpPr>
          <p:cNvPr id="4"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a:t>Click to edit Master title style</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19" name="Straight Connector 18"/>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4509A250-FF31-4206-8172-F9D3106AACB1}" type="datetimeFigureOut">
              <a:rPr lang="en-US" dirty="0"/>
              <a:t>12/27/2025</a:t>
            </a:fld>
            <a:endParaRPr lang="en-US" dirty="0"/>
          </a:p>
        </p:txBody>
      </p:sp>
      <p:sp>
        <p:nvSpPr>
          <p:cNvPr id="4"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nchorCtr="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509A250-FF31-4206-8172-F9D3106AACB1}" type="datetimeFigureOut">
              <a:rPr lang="en-US" dirty="0"/>
              <a:t>12/27/2025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en-US"/>
              <a:t>Click to edit Master title style</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509A250-FF31-4206-8172-F9D3106AACB1}" type="datetimeFigureOut">
              <a:rPr lang="en-US" dirty="0"/>
              <a:t>12/27/2025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3"/>
          <p:cNvSpPr>
            <a:spLocks noGrp="1"/>
          </p:cNvSpPr>
          <p:nvPr>
            <p:ph type="dt" sz="half" idx="10"/>
          </p:nvPr>
        </p:nvSpPr>
        <p:spPr/>
        <p:txBody>
          <a:bodyPr/>
          <a:lstStyle/>
          <a:p>
            <a:fld id="{4509A250-FF31-4206-8172-F9D3106AACB1}" type="datetimeFigureOut">
              <a:rPr lang="en-US" dirty="0"/>
              <a:t>12/27/2025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796027F-7875-4030-9381-8BD8C4F21935}" type="datetimeFigureOut">
              <a:rPr lang="en-US" dirty="0"/>
              <a:t>12/27/2025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9796027F-7875-4030-9381-8BD8C4F21935}" type="datetimeFigureOut">
              <a:rPr lang="en-US" dirty="0"/>
              <a:t>12/27/2025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9796027F-7875-4030-9381-8BD8C4F21935}" type="datetimeFigureOut">
              <a:rPr lang="en-US" dirty="0"/>
              <a:t>12/27/2025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7" name="Date Placeholder 2"/>
          <p:cNvSpPr>
            <a:spLocks noGrp="1"/>
          </p:cNvSpPr>
          <p:nvPr>
            <p:ph type="dt" sz="half" idx="10"/>
          </p:nvPr>
        </p:nvSpPr>
        <p:spPr/>
        <p:txBody>
          <a:bodyPr/>
          <a:lstStyle/>
          <a:p>
            <a:fld id="{4509A250-FF31-4206-8172-F9D3106AACB1}" type="datetimeFigureOut">
              <a:rPr lang="en-US" dirty="0"/>
              <a:t>12/27/2025</a:t>
            </a:fld>
            <a:endParaRPr lang="en-US" dirty="0"/>
          </a:p>
        </p:txBody>
      </p:sp>
      <p:sp>
        <p:nvSpPr>
          <p:cNvPr id="5" name="Footer Placeholder 3"/>
          <p:cNvSpPr>
            <a:spLocks noGrp="1"/>
          </p:cNvSpPr>
          <p:nvPr>
            <p:ph type="ftr" sz="quarter" idx="11"/>
          </p:nvPr>
        </p:nvSpPr>
        <p:spPr/>
        <p:txBody>
          <a:bodyPr/>
          <a:lstStyle/>
          <a:p>
            <a:endParaRPr lang="en-US" dirty="0"/>
          </a:p>
        </p:txBody>
      </p:sp>
      <p:sp>
        <p:nvSpPr>
          <p:cNvPr id="6" name="Slide Number Placeholder 4"/>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4509A250-FF31-4206-8172-F9D3106AACB1}" type="datetimeFigureOut">
              <a:rPr lang="en-US" dirty="0"/>
              <a:t>12/27/2025</a:t>
            </a:fld>
            <a:endParaRPr lang="en-US" dirty="0"/>
          </a:p>
        </p:txBody>
      </p:sp>
      <p:sp>
        <p:nvSpPr>
          <p:cNvPr id="5" name="Footer Placeholder 2"/>
          <p:cNvSpPr>
            <a:spLocks noGrp="1"/>
          </p:cNvSpPr>
          <p:nvPr>
            <p:ph type="ftr" sz="quarter" idx="11"/>
          </p:nvPr>
        </p:nvSpPr>
        <p:spPr/>
        <p:txBody>
          <a:bodyPr/>
          <a:lstStyle/>
          <a:p>
            <a:endParaRPr lang="en-US" dirty="0"/>
          </a:p>
        </p:txBody>
      </p:sp>
      <p:sp>
        <p:nvSpPr>
          <p:cNvPr id="6" name="Slide Number Placeholder 3"/>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3" y="1447800"/>
            <a:ext cx="3401064" cy="1447800"/>
          </a:xfrm>
        </p:spPr>
        <p:txBody>
          <a:bodyPr anchor="b"/>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54953"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7" name="Date Placeholder 4"/>
          <p:cNvSpPr>
            <a:spLocks noGrp="1"/>
          </p:cNvSpPr>
          <p:nvPr>
            <p:ph type="dt" sz="half" idx="10"/>
          </p:nvPr>
        </p:nvSpPr>
        <p:spPr/>
        <p:txBody>
          <a:bodyPr/>
          <a:lstStyle/>
          <a:p>
            <a:fld id="{4509A250-FF31-4206-8172-F9D3106AACB1}" type="datetimeFigureOut">
              <a:rPr lang="en-US" dirty="0"/>
              <a:t>12/27/2025</a:t>
            </a:fld>
            <a:endParaRPr lang="en-US" dirty="0"/>
          </a:p>
        </p:txBody>
      </p:sp>
      <p:sp>
        <p:nvSpPr>
          <p:cNvPr id="5" name="Footer Placeholder 5"/>
          <p:cNvSpPr>
            <a:spLocks noGrp="1"/>
          </p:cNvSpPr>
          <p:nvPr>
            <p:ph type="ftr" sz="quarter" idx="11"/>
          </p:nvPr>
        </p:nvSpPr>
        <p:spPr/>
        <p:txBody>
          <a:bodyPr/>
          <a:lstStyle/>
          <a:p>
            <a:endParaRPr lang="en-US" dirty="0"/>
          </a:p>
        </p:txBody>
      </p:sp>
      <p:sp>
        <p:nvSpPr>
          <p:cNvPr id="6" name="Slide Number Placeholder 6"/>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4509A250-FF31-4206-8172-F9D3106AACB1}" type="datetimeFigureOut">
              <a:rPr lang="en-US" dirty="0"/>
              <a:t>12/27/2025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5878"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en-US"/>
              <a:t>Click to edit Master title style</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4AAD347D-5ACD-4C99-B74B-A9C85AD731AF}" type="datetimeFigureOut">
              <a:rPr lang="en-US" dirty="0"/>
              <a:t>12/27/2025</a:t>
            </a:fld>
            <a:endParaRPr lang="en-US" dirty="0"/>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en-US" dirty="0"/>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D57F1E4F-1CFF-5643-939E-02111984F565}" type="slidenum">
              <a:rPr lang="en-US" dirty="0"/>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8" r:id="rId9"/>
    <p:sldLayoutId id="2147483667" r:id="rId10"/>
    <p:sldLayoutId id="2147483661" r:id="rId11"/>
    <p:sldLayoutId id="2147483664" r:id="rId12"/>
    <p:sldLayoutId id="2147483662" r:id="rId13"/>
    <p:sldLayoutId id="2147483669" r:id="rId14"/>
    <p:sldLayoutId id="2147483670" r:id="rId15"/>
    <p:sldLayoutId id="2147483658" r:id="rId16"/>
    <p:sldLayoutId id="2147483659" r:id="rId17"/>
  </p:sldLayoutIdLst>
  <p:hf sldNum="0" hdr="0" ftr="0" dt="0"/>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955C8B-8A7F-E320-FB64-96BB5E4F229B}"/>
              </a:ext>
            </a:extLst>
          </p:cNvPr>
          <p:cNvSpPr>
            <a:spLocks noGrp="1"/>
          </p:cNvSpPr>
          <p:nvPr>
            <p:ph type="ctrTitle"/>
          </p:nvPr>
        </p:nvSpPr>
        <p:spPr/>
        <p:txBody>
          <a:bodyPr/>
          <a:lstStyle/>
          <a:p>
            <a:r>
              <a:rPr lang="en-GB" dirty="0"/>
              <a:t>International Covenant on Civil and Political Rights</a:t>
            </a:r>
            <a:endParaRPr lang="en-PH" dirty="0"/>
          </a:p>
        </p:txBody>
      </p:sp>
      <p:sp>
        <p:nvSpPr>
          <p:cNvPr id="3" name="Subtitle 2">
            <a:extLst>
              <a:ext uri="{FF2B5EF4-FFF2-40B4-BE49-F238E27FC236}">
                <a16:creationId xmlns:a16="http://schemas.microsoft.com/office/drawing/2014/main" id="{E6839906-FC1D-CB1E-EF5D-35366C36B86C}"/>
              </a:ext>
            </a:extLst>
          </p:cNvPr>
          <p:cNvSpPr>
            <a:spLocks noGrp="1"/>
          </p:cNvSpPr>
          <p:nvPr>
            <p:ph type="subTitle" idx="1"/>
          </p:nvPr>
        </p:nvSpPr>
        <p:spPr/>
        <p:txBody>
          <a:bodyPr/>
          <a:lstStyle/>
          <a:p>
            <a:endParaRPr lang="en-PH"/>
          </a:p>
        </p:txBody>
      </p:sp>
    </p:spTree>
    <p:extLst>
      <p:ext uri="{BB962C8B-B14F-4D97-AF65-F5344CB8AC3E}">
        <p14:creationId xmlns:p14="http://schemas.microsoft.com/office/powerpoint/2010/main" val="18944592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2DC87983-785D-C9B8-6B0F-E2FBC2060E58}"/>
              </a:ext>
            </a:extLst>
          </p:cNvPr>
          <p:cNvSpPr txBox="1"/>
          <p:nvPr/>
        </p:nvSpPr>
        <p:spPr>
          <a:xfrm>
            <a:off x="851646" y="1322485"/>
            <a:ext cx="9197789" cy="4052135"/>
          </a:xfrm>
          <a:prstGeom prst="rect">
            <a:avLst/>
          </a:prstGeom>
          <a:noFill/>
        </p:spPr>
        <p:txBody>
          <a:bodyPr wrap="square">
            <a:spAutoFit/>
          </a:bodyPr>
          <a:lstStyle/>
          <a:p>
            <a:pPr>
              <a:lnSpc>
                <a:spcPct val="107000"/>
              </a:lnSpc>
              <a:spcAft>
                <a:spcPts val="800"/>
              </a:spcAft>
              <a:buNone/>
            </a:pPr>
            <a:r>
              <a:rPr lang="en-PH" sz="2800" b="1" kern="0" dirty="0">
                <a:effectLst/>
                <a:latin typeface="Times New Roman" panose="02020603050405020304" pitchFamily="18" charset="0"/>
                <a:ea typeface="Times New Roman" panose="02020603050405020304" pitchFamily="18" charset="0"/>
                <a:cs typeface="Times New Roman" panose="02020603050405020304" pitchFamily="18" charset="0"/>
              </a:rPr>
              <a:t> Introduction to the ICCPR</a:t>
            </a:r>
            <a:endParaRPr lang="en-PH" sz="16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SzPts val="1000"/>
              <a:buFont typeface="Symbol" panose="05050102010706020507" pitchFamily="18" charset="2"/>
              <a:buChar char=""/>
              <a:tabLst>
                <a:tab pos="457200" algn="l"/>
              </a:tabLst>
            </a:pPr>
            <a:endParaRPr lang="en-PH" sz="1800" b="1" kern="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342900" lvl="0" indent="-342900">
              <a:lnSpc>
                <a:spcPct val="107000"/>
              </a:lnSpc>
              <a:spcAft>
                <a:spcPts val="800"/>
              </a:spcAft>
              <a:buSzPts val="1000"/>
              <a:buFont typeface="Symbol" panose="05050102010706020507" pitchFamily="18" charset="2"/>
              <a:buChar char=""/>
              <a:tabLst>
                <a:tab pos="457200" algn="l"/>
              </a:tabLst>
            </a:pPr>
            <a:r>
              <a:rPr lang="en-PH" sz="1800" b="1" kern="0" dirty="0">
                <a:effectLst/>
                <a:latin typeface="Times New Roman" panose="02020603050405020304" pitchFamily="18" charset="0"/>
                <a:ea typeface="Times New Roman" panose="02020603050405020304" pitchFamily="18" charset="0"/>
                <a:cs typeface="Times New Roman" panose="02020603050405020304" pitchFamily="18" charset="0"/>
              </a:rPr>
              <a:t>What is it?</a:t>
            </a:r>
            <a:r>
              <a:rPr lang="en-PH" sz="1800" kern="0" dirty="0">
                <a:effectLst/>
                <a:latin typeface="Times New Roman" panose="02020603050405020304" pitchFamily="18" charset="0"/>
                <a:ea typeface="Times New Roman" panose="02020603050405020304" pitchFamily="18" charset="0"/>
                <a:cs typeface="Times New Roman" panose="02020603050405020304" pitchFamily="18" charset="0"/>
              </a:rPr>
              <a:t> A multilateral treaty that commits its parties to respect the civil and political rights of individuals.</a:t>
            </a:r>
          </a:p>
          <a:p>
            <a:pPr lvl="0">
              <a:lnSpc>
                <a:spcPct val="107000"/>
              </a:lnSpc>
              <a:spcAft>
                <a:spcPts val="800"/>
              </a:spcAft>
              <a:buSzPts val="1000"/>
              <a:tabLst>
                <a:tab pos="457200" algn="l"/>
              </a:tabLst>
            </a:pPr>
            <a:endParaRPr lang="en-PH" sz="16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SzPts val="1000"/>
              <a:buFont typeface="Symbol" panose="05050102010706020507" pitchFamily="18" charset="2"/>
              <a:buChar char=""/>
              <a:tabLst>
                <a:tab pos="457200" algn="l"/>
              </a:tabLst>
            </a:pPr>
            <a:r>
              <a:rPr lang="en-PH" sz="1800" b="1" kern="0" dirty="0">
                <a:effectLst/>
                <a:latin typeface="Times New Roman" panose="02020603050405020304" pitchFamily="18" charset="0"/>
                <a:ea typeface="Times New Roman" panose="02020603050405020304" pitchFamily="18" charset="0"/>
                <a:cs typeface="Times New Roman" panose="02020603050405020304" pitchFamily="18" charset="0"/>
              </a:rPr>
              <a:t>The International Bill of Human Rights:</a:t>
            </a:r>
            <a:r>
              <a:rPr lang="en-PH" sz="1800" kern="0" dirty="0">
                <a:effectLst/>
                <a:latin typeface="Times New Roman" panose="02020603050405020304" pitchFamily="18" charset="0"/>
                <a:ea typeface="Times New Roman" panose="02020603050405020304" pitchFamily="18" charset="0"/>
                <a:cs typeface="Times New Roman" panose="02020603050405020304" pitchFamily="18" charset="0"/>
              </a:rPr>
              <a:t> Together with the </a:t>
            </a:r>
            <a:r>
              <a:rPr lang="en-PH" sz="1800" i="1" kern="0" dirty="0">
                <a:effectLst/>
                <a:latin typeface="Times New Roman" panose="02020603050405020304" pitchFamily="18" charset="0"/>
                <a:ea typeface="Times New Roman" panose="02020603050405020304" pitchFamily="18" charset="0"/>
                <a:cs typeface="Times New Roman" panose="02020603050405020304" pitchFamily="18" charset="0"/>
              </a:rPr>
              <a:t>Universal Declaration of Human Rights (UDHR)</a:t>
            </a:r>
            <a:r>
              <a:rPr lang="en-PH" sz="1800" kern="0" dirty="0">
                <a:effectLst/>
                <a:latin typeface="Times New Roman" panose="02020603050405020304" pitchFamily="18" charset="0"/>
                <a:ea typeface="Times New Roman" panose="02020603050405020304" pitchFamily="18" charset="0"/>
                <a:cs typeface="Times New Roman" panose="02020603050405020304" pitchFamily="18" charset="0"/>
              </a:rPr>
              <a:t> and the </a:t>
            </a:r>
            <a:r>
              <a:rPr lang="en-PH" sz="1800" i="1" kern="0" dirty="0">
                <a:effectLst/>
                <a:latin typeface="Times New Roman" panose="02020603050405020304" pitchFamily="18" charset="0"/>
                <a:ea typeface="Times New Roman" panose="02020603050405020304" pitchFamily="18" charset="0"/>
                <a:cs typeface="Times New Roman" panose="02020603050405020304" pitchFamily="18" charset="0"/>
              </a:rPr>
              <a:t>International Covenant on Economic, Social and Cultural Rights (ICESCR)</a:t>
            </a:r>
            <a:r>
              <a:rPr lang="en-PH" sz="1800" kern="0" dirty="0">
                <a:effectLst/>
                <a:latin typeface="Times New Roman" panose="02020603050405020304" pitchFamily="18" charset="0"/>
                <a:ea typeface="Times New Roman" panose="02020603050405020304" pitchFamily="18" charset="0"/>
                <a:cs typeface="Times New Roman" panose="02020603050405020304" pitchFamily="18" charset="0"/>
              </a:rPr>
              <a:t>, it forms the "International Bill of Human Rights.“</a:t>
            </a:r>
          </a:p>
          <a:p>
            <a:pPr lvl="0">
              <a:lnSpc>
                <a:spcPct val="107000"/>
              </a:lnSpc>
              <a:spcAft>
                <a:spcPts val="800"/>
              </a:spcAft>
              <a:buSzPts val="1000"/>
              <a:tabLst>
                <a:tab pos="457200" algn="l"/>
              </a:tabLst>
            </a:pPr>
            <a:endParaRPr lang="en-PH" sz="16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SzPts val="1000"/>
              <a:buFont typeface="Symbol" panose="05050102010706020507" pitchFamily="18" charset="2"/>
              <a:buChar char=""/>
              <a:tabLst>
                <a:tab pos="457200" algn="l"/>
              </a:tabLst>
            </a:pPr>
            <a:r>
              <a:rPr lang="en-PH" sz="1800" b="1" kern="0" dirty="0">
                <a:effectLst/>
                <a:latin typeface="Times New Roman" panose="02020603050405020304" pitchFamily="18" charset="0"/>
                <a:ea typeface="Times New Roman" panose="02020603050405020304" pitchFamily="18" charset="0"/>
                <a:cs typeface="Times New Roman" panose="02020603050405020304" pitchFamily="18" charset="0"/>
              </a:rPr>
              <a:t>Core Purpose:</a:t>
            </a:r>
            <a:r>
              <a:rPr lang="en-PH" sz="1800" kern="0" dirty="0">
                <a:effectLst/>
                <a:latin typeface="Times New Roman" panose="02020603050405020304" pitchFamily="18" charset="0"/>
                <a:ea typeface="Times New Roman" panose="02020603050405020304" pitchFamily="18" charset="0"/>
                <a:cs typeface="Times New Roman" panose="02020603050405020304" pitchFamily="18" charset="0"/>
              </a:rPr>
              <a:t> To transform the non-binding principles of the UDHR into legally binding obligations for states.</a:t>
            </a:r>
            <a:endParaRPr lang="en-PH" sz="16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11153285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409EE045-D556-114E-B9D3-5AA9E3A6F9A9}"/>
              </a:ext>
            </a:extLst>
          </p:cNvPr>
          <p:cNvSpPr txBox="1"/>
          <p:nvPr/>
        </p:nvSpPr>
        <p:spPr>
          <a:xfrm>
            <a:off x="1210235" y="1235330"/>
            <a:ext cx="8597153" cy="4191532"/>
          </a:xfrm>
          <a:prstGeom prst="rect">
            <a:avLst/>
          </a:prstGeom>
          <a:noFill/>
        </p:spPr>
        <p:txBody>
          <a:bodyPr wrap="square">
            <a:spAutoFit/>
          </a:bodyPr>
          <a:lstStyle/>
          <a:p>
            <a:pPr>
              <a:lnSpc>
                <a:spcPct val="107000"/>
              </a:lnSpc>
              <a:spcAft>
                <a:spcPts val="800"/>
              </a:spcAft>
              <a:buNone/>
            </a:pPr>
            <a:r>
              <a:rPr lang="en-PH" sz="2800" b="1" kern="0" dirty="0">
                <a:effectLst/>
                <a:latin typeface="Times New Roman" panose="02020603050405020304" pitchFamily="18" charset="0"/>
                <a:ea typeface="Times New Roman" panose="02020603050405020304" pitchFamily="18" charset="0"/>
                <a:cs typeface="Times New Roman" panose="02020603050405020304" pitchFamily="18" charset="0"/>
              </a:rPr>
              <a:t>History and Adoption</a:t>
            </a:r>
          </a:p>
          <a:p>
            <a:pPr>
              <a:lnSpc>
                <a:spcPct val="107000"/>
              </a:lnSpc>
              <a:spcAft>
                <a:spcPts val="800"/>
              </a:spcAft>
              <a:buNone/>
            </a:pPr>
            <a:endParaRPr lang="en-PH" sz="16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SzPts val="1000"/>
              <a:buFont typeface="Symbol" panose="05050102010706020507" pitchFamily="18" charset="2"/>
              <a:buChar char=""/>
              <a:tabLst>
                <a:tab pos="457200" algn="l"/>
              </a:tabLst>
            </a:pPr>
            <a:r>
              <a:rPr lang="en-PH" sz="1800" b="1" kern="0" dirty="0">
                <a:effectLst/>
                <a:latin typeface="Times New Roman" panose="02020603050405020304" pitchFamily="18" charset="0"/>
                <a:ea typeface="Times New Roman" panose="02020603050405020304" pitchFamily="18" charset="0"/>
                <a:cs typeface="Times New Roman" panose="02020603050405020304" pitchFamily="18" charset="0"/>
              </a:rPr>
              <a:t>Adopted:</a:t>
            </a:r>
            <a:r>
              <a:rPr lang="en-PH" sz="1800" kern="0" dirty="0">
                <a:effectLst/>
                <a:latin typeface="Times New Roman" panose="02020603050405020304" pitchFamily="18" charset="0"/>
                <a:ea typeface="Times New Roman" panose="02020603050405020304" pitchFamily="18" charset="0"/>
                <a:cs typeface="Times New Roman" panose="02020603050405020304" pitchFamily="18" charset="0"/>
              </a:rPr>
              <a:t> December 16, 1966, by the UN General Assembly.</a:t>
            </a:r>
          </a:p>
          <a:p>
            <a:pPr lvl="0">
              <a:lnSpc>
                <a:spcPct val="107000"/>
              </a:lnSpc>
              <a:spcAft>
                <a:spcPts val="800"/>
              </a:spcAft>
              <a:buSzPts val="1000"/>
              <a:tabLst>
                <a:tab pos="457200" algn="l"/>
              </a:tabLst>
            </a:pPr>
            <a:endParaRPr lang="en-PH" sz="16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SzPts val="1000"/>
              <a:buFont typeface="Symbol" panose="05050102010706020507" pitchFamily="18" charset="2"/>
              <a:buChar char=""/>
              <a:tabLst>
                <a:tab pos="457200" algn="l"/>
              </a:tabLst>
            </a:pPr>
            <a:r>
              <a:rPr lang="en-PH" sz="1800" b="1" kern="0" dirty="0">
                <a:effectLst/>
                <a:latin typeface="Times New Roman" panose="02020603050405020304" pitchFamily="18" charset="0"/>
                <a:ea typeface="Times New Roman" panose="02020603050405020304" pitchFamily="18" charset="0"/>
                <a:cs typeface="Times New Roman" panose="02020603050405020304" pitchFamily="18" charset="0"/>
              </a:rPr>
              <a:t>Entered into Force:</a:t>
            </a:r>
            <a:r>
              <a:rPr lang="en-PH" sz="1800" kern="0" dirty="0">
                <a:effectLst/>
                <a:latin typeface="Times New Roman" panose="02020603050405020304" pitchFamily="18" charset="0"/>
                <a:ea typeface="Times New Roman" panose="02020603050405020304" pitchFamily="18" charset="0"/>
                <a:cs typeface="Times New Roman" panose="02020603050405020304" pitchFamily="18" charset="0"/>
              </a:rPr>
              <a:t> March 23, 1976 (after the 35th ratification).</a:t>
            </a:r>
          </a:p>
          <a:p>
            <a:pPr lvl="0">
              <a:lnSpc>
                <a:spcPct val="107000"/>
              </a:lnSpc>
              <a:spcAft>
                <a:spcPts val="800"/>
              </a:spcAft>
              <a:buSzPts val="1000"/>
              <a:tabLst>
                <a:tab pos="457200" algn="l"/>
              </a:tabLst>
            </a:pPr>
            <a:endParaRPr lang="en-PH" sz="16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SzPts val="1000"/>
              <a:buFont typeface="Symbol" panose="05050102010706020507" pitchFamily="18" charset="2"/>
              <a:buChar char=""/>
              <a:tabLst>
                <a:tab pos="457200" algn="l"/>
              </a:tabLst>
            </a:pPr>
            <a:r>
              <a:rPr lang="en-PH" sz="1800" b="1" kern="0" dirty="0">
                <a:effectLst/>
                <a:latin typeface="Times New Roman" panose="02020603050405020304" pitchFamily="18" charset="0"/>
                <a:ea typeface="Times New Roman" panose="02020603050405020304" pitchFamily="18" charset="0"/>
                <a:cs typeface="Times New Roman" panose="02020603050405020304" pitchFamily="18" charset="0"/>
              </a:rPr>
              <a:t>Status (as of 2025):</a:t>
            </a:r>
            <a:r>
              <a:rPr lang="en-PH" sz="1800" kern="0" dirty="0">
                <a:effectLst/>
                <a:latin typeface="Times New Roman" panose="02020603050405020304" pitchFamily="18" charset="0"/>
                <a:ea typeface="Times New Roman" panose="02020603050405020304" pitchFamily="18" charset="0"/>
                <a:cs typeface="Times New Roman" panose="02020603050405020304" pitchFamily="18" charset="0"/>
              </a:rPr>
              <a:t> Over </a:t>
            </a:r>
            <a:r>
              <a:rPr lang="en-PH" sz="1800" b="1" kern="0" dirty="0">
                <a:effectLst/>
                <a:latin typeface="Times New Roman" panose="02020603050405020304" pitchFamily="18" charset="0"/>
                <a:ea typeface="Times New Roman" panose="02020603050405020304" pitchFamily="18" charset="0"/>
                <a:cs typeface="Times New Roman" panose="02020603050405020304" pitchFamily="18" charset="0"/>
              </a:rPr>
              <a:t>170 State Parties</a:t>
            </a:r>
            <a:r>
              <a:rPr lang="en-PH" sz="1800" kern="0" dirty="0">
                <a:effectLst/>
                <a:latin typeface="Times New Roman" panose="02020603050405020304" pitchFamily="18" charset="0"/>
                <a:ea typeface="Times New Roman" panose="02020603050405020304" pitchFamily="18" charset="0"/>
                <a:cs typeface="Times New Roman" panose="02020603050405020304" pitchFamily="18" charset="0"/>
              </a:rPr>
              <a:t>.</a:t>
            </a:r>
          </a:p>
          <a:p>
            <a:pPr lvl="0">
              <a:lnSpc>
                <a:spcPct val="107000"/>
              </a:lnSpc>
              <a:spcAft>
                <a:spcPts val="800"/>
              </a:spcAft>
              <a:buSzPts val="1000"/>
              <a:tabLst>
                <a:tab pos="457200" algn="l"/>
              </a:tabLst>
            </a:pPr>
            <a:endParaRPr lang="en-PH" sz="16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SzPts val="1000"/>
              <a:buFont typeface="Symbol" panose="05050102010706020507" pitchFamily="18" charset="2"/>
              <a:buChar char=""/>
              <a:tabLst>
                <a:tab pos="457200" algn="l"/>
              </a:tabLst>
            </a:pPr>
            <a:r>
              <a:rPr lang="en-PH" sz="1800" b="1" kern="0" dirty="0">
                <a:effectLst/>
                <a:latin typeface="Times New Roman" panose="02020603050405020304" pitchFamily="18" charset="0"/>
                <a:ea typeface="Times New Roman" panose="02020603050405020304" pitchFamily="18" charset="0"/>
                <a:cs typeface="Times New Roman" panose="02020603050405020304" pitchFamily="18" charset="0"/>
              </a:rPr>
              <a:t>Origins:</a:t>
            </a:r>
            <a:r>
              <a:rPr lang="en-PH" sz="1800" kern="0" dirty="0">
                <a:effectLst/>
                <a:latin typeface="Times New Roman" panose="02020603050405020304" pitchFamily="18" charset="0"/>
                <a:ea typeface="Times New Roman" panose="02020603050405020304" pitchFamily="18" charset="0"/>
                <a:cs typeface="Times New Roman" panose="02020603050405020304" pitchFamily="18" charset="0"/>
              </a:rPr>
              <a:t> Drafted during the Cold War; the division of human rights into two separate covenants (ICCPR and ICESCR) reflected the political divide between Western and Eastern blocs at the time.</a:t>
            </a:r>
            <a:endParaRPr lang="en-PH" sz="16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32738184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2C18657E-3016-2537-81AC-1D87E97AA723}"/>
              </a:ext>
            </a:extLst>
          </p:cNvPr>
          <p:cNvSpPr txBox="1"/>
          <p:nvPr/>
        </p:nvSpPr>
        <p:spPr>
          <a:xfrm>
            <a:off x="726141" y="281039"/>
            <a:ext cx="9412942" cy="6888424"/>
          </a:xfrm>
          <a:prstGeom prst="rect">
            <a:avLst/>
          </a:prstGeom>
          <a:noFill/>
        </p:spPr>
        <p:txBody>
          <a:bodyPr wrap="square">
            <a:spAutoFit/>
          </a:bodyPr>
          <a:lstStyle/>
          <a:p>
            <a:pPr>
              <a:lnSpc>
                <a:spcPct val="107000"/>
              </a:lnSpc>
              <a:spcAft>
                <a:spcPts val="800"/>
              </a:spcAft>
              <a:buNone/>
            </a:pPr>
            <a:r>
              <a:rPr lang="en-PH" sz="2800" b="1" kern="0" dirty="0">
                <a:effectLst/>
                <a:latin typeface="Times New Roman" panose="02020603050405020304" pitchFamily="18" charset="0"/>
                <a:ea typeface="Times New Roman" panose="02020603050405020304" pitchFamily="18" charset="0"/>
                <a:cs typeface="Times New Roman" panose="02020603050405020304" pitchFamily="18" charset="0"/>
              </a:rPr>
              <a:t>Structure of the Covenant</a:t>
            </a:r>
            <a:endParaRPr lang="en-PH" sz="1600" kern="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buNone/>
            </a:pPr>
            <a:endParaRPr lang="en-PH" sz="1800" kern="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nSpc>
                <a:spcPct val="107000"/>
              </a:lnSpc>
              <a:spcAft>
                <a:spcPts val="800"/>
              </a:spcAft>
              <a:buNone/>
            </a:pPr>
            <a:r>
              <a:rPr lang="en-PH" sz="1800" kern="0" dirty="0">
                <a:effectLst/>
                <a:latin typeface="Times New Roman" panose="02020603050405020304" pitchFamily="18" charset="0"/>
                <a:ea typeface="Times New Roman" panose="02020603050405020304" pitchFamily="18" charset="0"/>
                <a:cs typeface="Times New Roman" panose="02020603050405020304" pitchFamily="18" charset="0"/>
              </a:rPr>
              <a:t>The ICCPR consists of a preamble and 53 articles, divided into six parts:</a:t>
            </a:r>
          </a:p>
          <a:p>
            <a:pPr>
              <a:lnSpc>
                <a:spcPct val="107000"/>
              </a:lnSpc>
              <a:spcAft>
                <a:spcPts val="800"/>
              </a:spcAft>
              <a:buNone/>
            </a:pPr>
            <a:endParaRPr lang="en-PH" sz="16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SzPts val="1000"/>
              <a:buFont typeface="Symbol" panose="05050102010706020507" pitchFamily="18" charset="2"/>
              <a:buChar char=""/>
              <a:tabLst>
                <a:tab pos="457200" algn="l"/>
              </a:tabLst>
            </a:pPr>
            <a:r>
              <a:rPr lang="en-PH" sz="1800" b="1" kern="0" dirty="0">
                <a:effectLst/>
                <a:latin typeface="Times New Roman" panose="02020603050405020304" pitchFamily="18" charset="0"/>
                <a:ea typeface="Times New Roman" panose="02020603050405020304" pitchFamily="18" charset="0"/>
                <a:cs typeface="Times New Roman" panose="02020603050405020304" pitchFamily="18" charset="0"/>
              </a:rPr>
              <a:t>Part I (Article 1):</a:t>
            </a:r>
            <a:r>
              <a:rPr lang="en-PH" sz="1800" kern="0" dirty="0">
                <a:effectLst/>
                <a:latin typeface="Times New Roman" panose="02020603050405020304" pitchFamily="18" charset="0"/>
                <a:ea typeface="Times New Roman" panose="02020603050405020304" pitchFamily="18" charset="0"/>
                <a:cs typeface="Times New Roman" panose="02020603050405020304" pitchFamily="18" charset="0"/>
              </a:rPr>
              <a:t> The right of all peoples to </a:t>
            </a:r>
            <a:r>
              <a:rPr lang="en-PH" sz="1800" b="1" kern="0" dirty="0">
                <a:effectLst/>
                <a:latin typeface="Times New Roman" panose="02020603050405020304" pitchFamily="18" charset="0"/>
                <a:ea typeface="Times New Roman" panose="02020603050405020304" pitchFamily="18" charset="0"/>
                <a:cs typeface="Times New Roman" panose="02020603050405020304" pitchFamily="18" charset="0"/>
              </a:rPr>
              <a:t>self-determination</a:t>
            </a:r>
            <a:r>
              <a:rPr lang="en-PH" sz="1800" kern="0" dirty="0">
                <a:effectLst/>
                <a:latin typeface="Times New Roman" panose="02020603050405020304" pitchFamily="18" charset="0"/>
                <a:ea typeface="Times New Roman" panose="02020603050405020304" pitchFamily="18" charset="0"/>
                <a:cs typeface="Times New Roman" panose="02020603050405020304" pitchFamily="18" charset="0"/>
              </a:rPr>
              <a:t>.</a:t>
            </a:r>
          </a:p>
          <a:p>
            <a:pPr lvl="0">
              <a:lnSpc>
                <a:spcPct val="107000"/>
              </a:lnSpc>
              <a:spcAft>
                <a:spcPts val="800"/>
              </a:spcAft>
              <a:buSzPts val="1000"/>
              <a:tabLst>
                <a:tab pos="457200" algn="l"/>
              </a:tabLst>
            </a:pPr>
            <a:endParaRPr lang="en-PH" sz="16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SzPts val="1000"/>
              <a:buFont typeface="Symbol" panose="05050102010706020507" pitchFamily="18" charset="2"/>
              <a:buChar char=""/>
              <a:tabLst>
                <a:tab pos="457200" algn="l"/>
              </a:tabLst>
            </a:pPr>
            <a:r>
              <a:rPr lang="en-PH" sz="1800" b="1" kern="0" dirty="0">
                <a:effectLst/>
                <a:latin typeface="Times New Roman" panose="02020603050405020304" pitchFamily="18" charset="0"/>
                <a:ea typeface="Times New Roman" panose="02020603050405020304" pitchFamily="18" charset="0"/>
                <a:cs typeface="Times New Roman" panose="02020603050405020304" pitchFamily="18" charset="0"/>
              </a:rPr>
              <a:t>Part II (Articles 2–5):</a:t>
            </a:r>
            <a:r>
              <a:rPr lang="en-PH" sz="1800" kern="0" dirty="0">
                <a:effectLst/>
                <a:latin typeface="Times New Roman" panose="02020603050405020304" pitchFamily="18" charset="0"/>
                <a:ea typeface="Times New Roman" panose="02020603050405020304" pitchFamily="18" charset="0"/>
                <a:cs typeface="Times New Roman" panose="02020603050405020304" pitchFamily="18" charset="0"/>
              </a:rPr>
              <a:t> General obligations (non-discrimination, legal remedies, and conditions for emergency derogations).</a:t>
            </a:r>
          </a:p>
          <a:p>
            <a:pPr lvl="0">
              <a:lnSpc>
                <a:spcPct val="107000"/>
              </a:lnSpc>
              <a:spcAft>
                <a:spcPts val="800"/>
              </a:spcAft>
              <a:buSzPts val="1000"/>
              <a:tabLst>
                <a:tab pos="457200" algn="l"/>
              </a:tabLst>
            </a:pPr>
            <a:endParaRPr lang="en-PH" sz="16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SzPts val="1000"/>
              <a:buFont typeface="Symbol" panose="05050102010706020507" pitchFamily="18" charset="2"/>
              <a:buChar char=""/>
              <a:tabLst>
                <a:tab pos="457200" algn="l"/>
              </a:tabLst>
            </a:pPr>
            <a:r>
              <a:rPr lang="en-PH" sz="1800" b="1" kern="0" dirty="0">
                <a:effectLst/>
                <a:latin typeface="Times New Roman" panose="02020603050405020304" pitchFamily="18" charset="0"/>
                <a:ea typeface="Times New Roman" panose="02020603050405020304" pitchFamily="18" charset="0"/>
                <a:cs typeface="Times New Roman" panose="02020603050405020304" pitchFamily="18" charset="0"/>
              </a:rPr>
              <a:t>Part III (Articles 6–27):</a:t>
            </a:r>
            <a:r>
              <a:rPr lang="en-PH" sz="1800" kern="0" dirty="0">
                <a:effectLst/>
                <a:latin typeface="Times New Roman" panose="02020603050405020304" pitchFamily="18" charset="0"/>
                <a:ea typeface="Times New Roman" panose="02020603050405020304" pitchFamily="18" charset="0"/>
                <a:cs typeface="Times New Roman" panose="02020603050405020304" pitchFamily="18" charset="0"/>
              </a:rPr>
              <a:t> The </a:t>
            </a:r>
            <a:r>
              <a:rPr lang="en-PH" sz="1800" b="1" kern="0" dirty="0">
                <a:effectLst/>
                <a:latin typeface="Times New Roman" panose="02020603050405020304" pitchFamily="18" charset="0"/>
                <a:ea typeface="Times New Roman" panose="02020603050405020304" pitchFamily="18" charset="0"/>
                <a:cs typeface="Times New Roman" panose="02020603050405020304" pitchFamily="18" charset="0"/>
              </a:rPr>
              <a:t>Substantive Rights</a:t>
            </a:r>
            <a:r>
              <a:rPr lang="en-PH" sz="1800" kern="0" dirty="0">
                <a:effectLst/>
                <a:latin typeface="Times New Roman" panose="02020603050405020304" pitchFamily="18" charset="0"/>
                <a:ea typeface="Times New Roman" panose="02020603050405020304" pitchFamily="18" charset="0"/>
                <a:cs typeface="Times New Roman" panose="02020603050405020304" pitchFamily="18" charset="0"/>
              </a:rPr>
              <a:t> (the "heart" of the treaty).</a:t>
            </a:r>
          </a:p>
          <a:p>
            <a:pPr lvl="0">
              <a:lnSpc>
                <a:spcPct val="107000"/>
              </a:lnSpc>
              <a:spcAft>
                <a:spcPts val="800"/>
              </a:spcAft>
              <a:buSzPts val="1000"/>
              <a:tabLst>
                <a:tab pos="457200" algn="l"/>
              </a:tabLst>
            </a:pPr>
            <a:endParaRPr lang="en-PH" sz="16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SzPts val="1000"/>
              <a:buFont typeface="Symbol" panose="05050102010706020507" pitchFamily="18" charset="2"/>
              <a:buChar char=""/>
              <a:tabLst>
                <a:tab pos="457200" algn="l"/>
              </a:tabLst>
            </a:pPr>
            <a:r>
              <a:rPr lang="en-PH" sz="1800" b="1" kern="0" dirty="0">
                <a:effectLst/>
                <a:latin typeface="Times New Roman" panose="02020603050405020304" pitchFamily="18" charset="0"/>
                <a:ea typeface="Times New Roman" panose="02020603050405020304" pitchFamily="18" charset="0"/>
                <a:cs typeface="Times New Roman" panose="02020603050405020304" pitchFamily="18" charset="0"/>
              </a:rPr>
              <a:t>Part IV (Articles 28–45):</a:t>
            </a:r>
            <a:r>
              <a:rPr lang="en-PH" sz="1800" kern="0" dirty="0">
                <a:effectLst/>
                <a:latin typeface="Times New Roman" panose="02020603050405020304" pitchFamily="18" charset="0"/>
                <a:ea typeface="Times New Roman" panose="02020603050405020304" pitchFamily="18" charset="0"/>
                <a:cs typeface="Times New Roman" panose="02020603050405020304" pitchFamily="18" charset="0"/>
              </a:rPr>
              <a:t> Establishment of the </a:t>
            </a:r>
            <a:r>
              <a:rPr lang="en-PH" sz="1800" b="1" kern="0" dirty="0">
                <a:effectLst/>
                <a:latin typeface="Times New Roman" panose="02020603050405020304" pitchFamily="18" charset="0"/>
                <a:ea typeface="Times New Roman" panose="02020603050405020304" pitchFamily="18" charset="0"/>
                <a:cs typeface="Times New Roman" panose="02020603050405020304" pitchFamily="18" charset="0"/>
              </a:rPr>
              <a:t>Human Rights Committee</a:t>
            </a:r>
            <a:r>
              <a:rPr lang="en-PH" sz="1800" kern="0" dirty="0">
                <a:effectLst/>
                <a:latin typeface="Times New Roman" panose="02020603050405020304" pitchFamily="18" charset="0"/>
                <a:ea typeface="Times New Roman" panose="02020603050405020304" pitchFamily="18" charset="0"/>
                <a:cs typeface="Times New Roman" panose="02020603050405020304" pitchFamily="18" charset="0"/>
              </a:rPr>
              <a:t>.</a:t>
            </a:r>
          </a:p>
          <a:p>
            <a:pPr lvl="0">
              <a:lnSpc>
                <a:spcPct val="107000"/>
              </a:lnSpc>
              <a:spcAft>
                <a:spcPts val="800"/>
              </a:spcAft>
              <a:buSzPts val="1000"/>
              <a:tabLst>
                <a:tab pos="457200" algn="l"/>
              </a:tabLst>
            </a:pPr>
            <a:endParaRPr lang="en-PH" sz="16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SzPts val="1000"/>
              <a:buFont typeface="Symbol" panose="05050102010706020507" pitchFamily="18" charset="2"/>
              <a:buChar char=""/>
              <a:tabLst>
                <a:tab pos="457200" algn="l"/>
              </a:tabLst>
            </a:pPr>
            <a:r>
              <a:rPr lang="en-PH" sz="1800" b="1" kern="0" dirty="0">
                <a:effectLst/>
                <a:latin typeface="Times New Roman" panose="02020603050405020304" pitchFamily="18" charset="0"/>
                <a:ea typeface="Times New Roman" panose="02020603050405020304" pitchFamily="18" charset="0"/>
                <a:cs typeface="Times New Roman" panose="02020603050405020304" pitchFamily="18" charset="0"/>
              </a:rPr>
              <a:t>Part V (Articles 46–47):</a:t>
            </a:r>
            <a:r>
              <a:rPr lang="en-PH" sz="1800" kern="0" dirty="0">
                <a:effectLst/>
                <a:latin typeface="Times New Roman" panose="02020603050405020304" pitchFamily="18" charset="0"/>
                <a:ea typeface="Times New Roman" panose="02020603050405020304" pitchFamily="18" charset="0"/>
                <a:cs typeface="Times New Roman" panose="02020603050405020304" pitchFamily="18" charset="0"/>
              </a:rPr>
              <a:t> Relationship with other UN instruments.</a:t>
            </a:r>
          </a:p>
          <a:p>
            <a:pPr lvl="0">
              <a:lnSpc>
                <a:spcPct val="107000"/>
              </a:lnSpc>
              <a:spcAft>
                <a:spcPts val="800"/>
              </a:spcAft>
              <a:buSzPts val="1000"/>
              <a:tabLst>
                <a:tab pos="457200" algn="l"/>
              </a:tabLst>
            </a:pPr>
            <a:endParaRPr lang="en-PH" sz="16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SzPts val="1000"/>
              <a:buFont typeface="Symbol" panose="05050102010706020507" pitchFamily="18" charset="2"/>
              <a:buChar char=""/>
              <a:tabLst>
                <a:tab pos="457200" algn="l"/>
              </a:tabLst>
            </a:pPr>
            <a:r>
              <a:rPr lang="en-PH" sz="1800" b="1" kern="0" dirty="0">
                <a:effectLst/>
                <a:latin typeface="Times New Roman" panose="02020603050405020304" pitchFamily="18" charset="0"/>
                <a:ea typeface="Times New Roman" panose="02020603050405020304" pitchFamily="18" charset="0"/>
                <a:cs typeface="Times New Roman" panose="02020603050405020304" pitchFamily="18" charset="0"/>
              </a:rPr>
              <a:t>Part VI (Articles 48–53):</a:t>
            </a:r>
            <a:r>
              <a:rPr lang="en-PH" sz="1800" kern="0" dirty="0">
                <a:effectLst/>
                <a:latin typeface="Times New Roman" panose="02020603050405020304" pitchFamily="18" charset="0"/>
                <a:ea typeface="Times New Roman" panose="02020603050405020304" pitchFamily="18" charset="0"/>
                <a:cs typeface="Times New Roman" panose="02020603050405020304" pitchFamily="18" charset="0"/>
              </a:rPr>
              <a:t> Technical details (ratification, entry into force, amendments).</a:t>
            </a:r>
            <a:endParaRPr lang="en-PH" sz="1600" kern="100" dirty="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800"/>
              </a:spcAft>
              <a:buNone/>
            </a:pPr>
            <a:br>
              <a:rPr lang="en-PH" sz="1800" kern="0" dirty="0">
                <a:effectLst/>
                <a:latin typeface="Times New Roman" panose="02020603050405020304" pitchFamily="18" charset="0"/>
                <a:ea typeface="Times New Roman" panose="02020603050405020304" pitchFamily="18" charset="0"/>
                <a:cs typeface="Times New Roman" panose="02020603050405020304" pitchFamily="18" charset="0"/>
              </a:rPr>
            </a:br>
            <a:endParaRPr lang="en-PH" sz="16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605399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801C0309-2677-AF11-3688-D0D3C46C5E88}"/>
              </a:ext>
            </a:extLst>
          </p:cNvPr>
          <p:cNvSpPr txBox="1"/>
          <p:nvPr/>
        </p:nvSpPr>
        <p:spPr>
          <a:xfrm>
            <a:off x="448235" y="746913"/>
            <a:ext cx="9726706" cy="5457071"/>
          </a:xfrm>
          <a:prstGeom prst="rect">
            <a:avLst/>
          </a:prstGeom>
          <a:noFill/>
        </p:spPr>
        <p:txBody>
          <a:bodyPr wrap="square">
            <a:spAutoFit/>
          </a:bodyPr>
          <a:lstStyle/>
          <a:p>
            <a:pPr>
              <a:lnSpc>
                <a:spcPct val="107000"/>
              </a:lnSpc>
              <a:spcAft>
                <a:spcPts val="800"/>
              </a:spcAft>
              <a:buNone/>
            </a:pPr>
            <a:r>
              <a:rPr lang="en-PH" sz="2800" b="1" kern="0" dirty="0">
                <a:effectLst/>
                <a:latin typeface="Times New Roman" panose="02020603050405020304" pitchFamily="18" charset="0"/>
                <a:ea typeface="Times New Roman" panose="02020603050405020304" pitchFamily="18" charset="0"/>
                <a:cs typeface="Times New Roman" panose="02020603050405020304" pitchFamily="18" charset="0"/>
              </a:rPr>
              <a:t>Key Substantive Rights (Part III)</a:t>
            </a:r>
          </a:p>
          <a:p>
            <a:pPr>
              <a:lnSpc>
                <a:spcPct val="107000"/>
              </a:lnSpc>
              <a:spcAft>
                <a:spcPts val="800"/>
              </a:spcAft>
              <a:buNone/>
            </a:pPr>
            <a:endParaRPr lang="en-PH" sz="1600" kern="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buNone/>
            </a:pPr>
            <a:r>
              <a:rPr lang="en-PH" sz="1800" kern="0" dirty="0">
                <a:effectLst/>
                <a:latin typeface="Times New Roman" panose="02020603050405020304" pitchFamily="18" charset="0"/>
                <a:ea typeface="Times New Roman" panose="02020603050405020304" pitchFamily="18" charset="0"/>
                <a:cs typeface="Times New Roman" panose="02020603050405020304" pitchFamily="18" charset="0"/>
              </a:rPr>
              <a:t>The Covenant protects a wide array of fundamental freedoms, including:</a:t>
            </a:r>
            <a:endParaRPr lang="en-PH" sz="16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SzPts val="1000"/>
              <a:buFont typeface="Symbol" panose="05050102010706020507" pitchFamily="18" charset="2"/>
              <a:buChar char=""/>
              <a:tabLst>
                <a:tab pos="457200" algn="l"/>
              </a:tabLst>
            </a:pPr>
            <a:r>
              <a:rPr lang="en-PH" sz="1800" b="1" kern="0" dirty="0">
                <a:effectLst/>
                <a:latin typeface="Times New Roman" panose="02020603050405020304" pitchFamily="18" charset="0"/>
                <a:ea typeface="Times New Roman" panose="02020603050405020304" pitchFamily="18" charset="0"/>
                <a:cs typeface="Times New Roman" panose="02020603050405020304" pitchFamily="18" charset="0"/>
              </a:rPr>
              <a:t>Right to Life (Art. 6):</a:t>
            </a:r>
            <a:r>
              <a:rPr lang="en-PH" sz="1800" kern="0" dirty="0">
                <a:effectLst/>
                <a:latin typeface="Times New Roman" panose="02020603050405020304" pitchFamily="18" charset="0"/>
                <a:ea typeface="Times New Roman" panose="02020603050405020304" pitchFamily="18" charset="0"/>
                <a:cs typeface="Times New Roman" panose="02020603050405020304" pitchFamily="18" charset="0"/>
              </a:rPr>
              <a:t> Protection against arbitrary deprivation of life.</a:t>
            </a:r>
            <a:endParaRPr lang="en-PH" sz="16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SzPts val="1000"/>
              <a:buFont typeface="Symbol" panose="05050102010706020507" pitchFamily="18" charset="2"/>
              <a:buChar char=""/>
              <a:tabLst>
                <a:tab pos="457200" algn="l"/>
              </a:tabLst>
            </a:pPr>
            <a:r>
              <a:rPr lang="en-PH" sz="1800" b="1" kern="0" dirty="0">
                <a:effectLst/>
                <a:latin typeface="Times New Roman" panose="02020603050405020304" pitchFamily="18" charset="0"/>
                <a:ea typeface="Times New Roman" panose="02020603050405020304" pitchFamily="18" charset="0"/>
                <a:cs typeface="Times New Roman" panose="02020603050405020304" pitchFamily="18" charset="0"/>
              </a:rPr>
              <a:t>Freedom from Torture (Art. 7):</a:t>
            </a:r>
            <a:r>
              <a:rPr lang="en-PH" sz="1800" kern="0" dirty="0">
                <a:effectLst/>
                <a:latin typeface="Times New Roman" panose="02020603050405020304" pitchFamily="18" charset="0"/>
                <a:ea typeface="Times New Roman" panose="02020603050405020304" pitchFamily="18" charset="0"/>
                <a:cs typeface="Times New Roman" panose="02020603050405020304" pitchFamily="18" charset="0"/>
              </a:rPr>
              <a:t> Absolute ban on torture or cruel, inhuman, or degrading treatment.</a:t>
            </a:r>
            <a:endParaRPr lang="en-PH" sz="16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SzPts val="1000"/>
              <a:buFont typeface="Symbol" panose="05050102010706020507" pitchFamily="18" charset="2"/>
              <a:buChar char=""/>
              <a:tabLst>
                <a:tab pos="457200" algn="l"/>
              </a:tabLst>
            </a:pPr>
            <a:r>
              <a:rPr lang="en-PH" sz="1800" b="1" kern="0" dirty="0">
                <a:effectLst/>
                <a:latin typeface="Times New Roman" panose="02020603050405020304" pitchFamily="18" charset="0"/>
                <a:ea typeface="Times New Roman" panose="02020603050405020304" pitchFamily="18" charset="0"/>
                <a:cs typeface="Times New Roman" panose="02020603050405020304" pitchFamily="18" charset="0"/>
              </a:rPr>
              <a:t>Freedom from Slavery (Art. 8):</a:t>
            </a:r>
            <a:r>
              <a:rPr lang="en-PH" sz="1800" kern="0" dirty="0">
                <a:effectLst/>
                <a:latin typeface="Times New Roman" panose="02020603050405020304" pitchFamily="18" charset="0"/>
                <a:ea typeface="Times New Roman" panose="02020603050405020304" pitchFamily="18" charset="0"/>
                <a:cs typeface="Times New Roman" panose="02020603050405020304" pitchFamily="18" charset="0"/>
              </a:rPr>
              <a:t> Prohibition of slavery and forced labor.</a:t>
            </a:r>
            <a:endParaRPr lang="en-PH" sz="16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SzPts val="1000"/>
              <a:buFont typeface="Symbol" panose="05050102010706020507" pitchFamily="18" charset="2"/>
              <a:buChar char=""/>
              <a:tabLst>
                <a:tab pos="457200" algn="l"/>
              </a:tabLst>
            </a:pPr>
            <a:r>
              <a:rPr lang="en-PH" sz="1800" b="1" kern="0" dirty="0">
                <a:effectLst/>
                <a:latin typeface="Times New Roman" panose="02020603050405020304" pitchFamily="18" charset="0"/>
                <a:ea typeface="Times New Roman" panose="02020603050405020304" pitchFamily="18" charset="0"/>
                <a:cs typeface="Times New Roman" panose="02020603050405020304" pitchFamily="18" charset="0"/>
              </a:rPr>
              <a:t>Liberty and Security (Art. 9):</a:t>
            </a:r>
            <a:r>
              <a:rPr lang="en-PH" sz="1800" kern="0" dirty="0">
                <a:effectLst/>
                <a:latin typeface="Times New Roman" panose="02020603050405020304" pitchFamily="18" charset="0"/>
                <a:ea typeface="Times New Roman" panose="02020603050405020304" pitchFamily="18" charset="0"/>
                <a:cs typeface="Times New Roman" panose="02020603050405020304" pitchFamily="18" charset="0"/>
              </a:rPr>
              <a:t> Protection against arbitrary arrest and detention.</a:t>
            </a:r>
            <a:endParaRPr lang="en-PH" sz="16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SzPts val="1000"/>
              <a:buFont typeface="Symbol" panose="05050102010706020507" pitchFamily="18" charset="2"/>
              <a:buChar char=""/>
              <a:tabLst>
                <a:tab pos="457200" algn="l"/>
              </a:tabLst>
            </a:pPr>
            <a:r>
              <a:rPr lang="en-PH" sz="1800" b="1" kern="0" dirty="0">
                <a:effectLst/>
                <a:latin typeface="Times New Roman" panose="02020603050405020304" pitchFamily="18" charset="0"/>
                <a:ea typeface="Times New Roman" panose="02020603050405020304" pitchFamily="18" charset="0"/>
                <a:cs typeface="Times New Roman" panose="02020603050405020304" pitchFamily="18" charset="0"/>
              </a:rPr>
              <a:t>Fair Trial (Art. 14):</a:t>
            </a:r>
            <a:r>
              <a:rPr lang="en-PH" sz="1800" kern="0" dirty="0">
                <a:effectLst/>
                <a:latin typeface="Times New Roman" panose="02020603050405020304" pitchFamily="18" charset="0"/>
                <a:ea typeface="Times New Roman" panose="02020603050405020304" pitchFamily="18" charset="0"/>
                <a:cs typeface="Times New Roman" panose="02020603050405020304" pitchFamily="18" charset="0"/>
              </a:rPr>
              <a:t> Right to a public hearing by an independent and impartial tribunal.</a:t>
            </a:r>
            <a:endParaRPr lang="en-PH" sz="16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SzPts val="1000"/>
              <a:buFont typeface="Symbol" panose="05050102010706020507" pitchFamily="18" charset="2"/>
              <a:buChar char=""/>
              <a:tabLst>
                <a:tab pos="457200" algn="l"/>
              </a:tabLst>
            </a:pPr>
            <a:r>
              <a:rPr lang="en-PH" sz="1800" b="1" kern="0" dirty="0">
                <a:effectLst/>
                <a:latin typeface="Times New Roman" panose="02020603050405020304" pitchFamily="18" charset="0"/>
                <a:ea typeface="Times New Roman" panose="02020603050405020304" pitchFamily="18" charset="0"/>
                <a:cs typeface="Times New Roman" panose="02020603050405020304" pitchFamily="18" charset="0"/>
              </a:rPr>
              <a:t>Freedom of Thought (Art. 18):</a:t>
            </a:r>
            <a:r>
              <a:rPr lang="en-PH" sz="1800" kern="0" dirty="0">
                <a:effectLst/>
                <a:latin typeface="Times New Roman" panose="02020603050405020304" pitchFamily="18" charset="0"/>
                <a:ea typeface="Times New Roman" panose="02020603050405020304" pitchFamily="18" charset="0"/>
                <a:cs typeface="Times New Roman" panose="02020603050405020304" pitchFamily="18" charset="0"/>
              </a:rPr>
              <a:t> Right to freedom of religion, conscience, and belief.</a:t>
            </a:r>
            <a:endParaRPr lang="en-PH" sz="16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SzPts val="1000"/>
              <a:buFont typeface="Symbol" panose="05050102010706020507" pitchFamily="18" charset="2"/>
              <a:buChar char=""/>
              <a:tabLst>
                <a:tab pos="457200" algn="l"/>
              </a:tabLst>
            </a:pPr>
            <a:r>
              <a:rPr lang="en-PH" sz="1800" b="1" kern="0" dirty="0">
                <a:effectLst/>
                <a:latin typeface="Times New Roman" panose="02020603050405020304" pitchFamily="18" charset="0"/>
                <a:ea typeface="Times New Roman" panose="02020603050405020304" pitchFamily="18" charset="0"/>
                <a:cs typeface="Times New Roman" panose="02020603050405020304" pitchFamily="18" charset="0"/>
              </a:rPr>
              <a:t>Freedom of Expression (Art. 19):</a:t>
            </a:r>
            <a:r>
              <a:rPr lang="en-PH" sz="1800" kern="0" dirty="0">
                <a:effectLst/>
                <a:latin typeface="Times New Roman" panose="02020603050405020304" pitchFamily="18" charset="0"/>
                <a:ea typeface="Times New Roman" panose="02020603050405020304" pitchFamily="18" charset="0"/>
                <a:cs typeface="Times New Roman" panose="02020603050405020304" pitchFamily="18" charset="0"/>
              </a:rPr>
              <a:t> Right to hold opinions and seek/receive information.</a:t>
            </a:r>
            <a:endParaRPr lang="en-PH" sz="16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SzPts val="1000"/>
              <a:buFont typeface="Symbol" panose="05050102010706020507" pitchFamily="18" charset="2"/>
              <a:buChar char=""/>
              <a:tabLst>
                <a:tab pos="457200" algn="l"/>
              </a:tabLst>
            </a:pPr>
            <a:r>
              <a:rPr lang="en-PH" sz="1800" b="1" kern="0" dirty="0">
                <a:effectLst/>
                <a:latin typeface="Times New Roman" panose="02020603050405020304" pitchFamily="18" charset="0"/>
                <a:ea typeface="Times New Roman" panose="02020603050405020304" pitchFamily="18" charset="0"/>
                <a:cs typeface="Times New Roman" panose="02020603050405020304" pitchFamily="18" charset="0"/>
              </a:rPr>
              <a:t>Political Rights (Art. 25):</a:t>
            </a:r>
            <a:r>
              <a:rPr lang="en-PH" sz="1800" kern="0" dirty="0">
                <a:effectLst/>
                <a:latin typeface="Times New Roman" panose="02020603050405020304" pitchFamily="18" charset="0"/>
                <a:ea typeface="Times New Roman" panose="02020603050405020304" pitchFamily="18" charset="0"/>
                <a:cs typeface="Times New Roman" panose="02020603050405020304" pitchFamily="18" charset="0"/>
              </a:rPr>
              <a:t> Right to vote and participate in public affairs.</a:t>
            </a:r>
            <a:endParaRPr lang="en-PH" sz="1600" kern="100" dirty="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800"/>
              </a:spcAft>
              <a:buNone/>
            </a:pPr>
            <a:br>
              <a:rPr lang="en-PH" sz="1800" kern="0" dirty="0">
                <a:effectLst/>
                <a:latin typeface="Times New Roman" panose="02020603050405020304" pitchFamily="18" charset="0"/>
                <a:ea typeface="Times New Roman" panose="02020603050405020304" pitchFamily="18" charset="0"/>
                <a:cs typeface="Times New Roman" panose="02020603050405020304" pitchFamily="18" charset="0"/>
              </a:rPr>
            </a:br>
            <a:endParaRPr lang="en-PH" sz="16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012927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55C7427B-853C-331C-F0CE-0F42B6EAF199}"/>
              </a:ext>
            </a:extLst>
          </p:cNvPr>
          <p:cNvSpPr txBox="1"/>
          <p:nvPr/>
        </p:nvSpPr>
        <p:spPr>
          <a:xfrm>
            <a:off x="1021977" y="1247710"/>
            <a:ext cx="9126070" cy="5088252"/>
          </a:xfrm>
          <a:prstGeom prst="rect">
            <a:avLst/>
          </a:prstGeom>
          <a:noFill/>
        </p:spPr>
        <p:txBody>
          <a:bodyPr wrap="square">
            <a:spAutoFit/>
          </a:bodyPr>
          <a:lstStyle/>
          <a:p>
            <a:pPr>
              <a:lnSpc>
                <a:spcPct val="107000"/>
              </a:lnSpc>
              <a:spcAft>
                <a:spcPts val="800"/>
              </a:spcAft>
              <a:buNone/>
            </a:pPr>
            <a:r>
              <a:rPr lang="en-PH" sz="2800" b="1" kern="0" dirty="0">
                <a:effectLst/>
                <a:latin typeface="Times New Roman" panose="02020603050405020304" pitchFamily="18" charset="0"/>
                <a:ea typeface="Times New Roman" panose="02020603050405020304" pitchFamily="18" charset="0"/>
                <a:cs typeface="Times New Roman" panose="02020603050405020304" pitchFamily="18" charset="0"/>
              </a:rPr>
              <a:t>The Monitoring Mechanism</a:t>
            </a:r>
            <a:endParaRPr lang="en-PH" sz="1600" kern="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buNone/>
            </a:pPr>
            <a:endParaRPr lang="en-PH" sz="2000" b="1" kern="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nSpc>
                <a:spcPct val="107000"/>
              </a:lnSpc>
              <a:spcAft>
                <a:spcPts val="800"/>
              </a:spcAft>
              <a:buNone/>
            </a:pPr>
            <a:r>
              <a:rPr lang="en-PH" sz="2000" b="1" kern="0" dirty="0">
                <a:effectLst/>
                <a:latin typeface="Times New Roman" panose="02020603050405020304" pitchFamily="18" charset="0"/>
                <a:ea typeface="Times New Roman" panose="02020603050405020304" pitchFamily="18" charset="0"/>
                <a:cs typeface="Times New Roman" panose="02020603050405020304" pitchFamily="18" charset="0"/>
              </a:rPr>
              <a:t>The Human Rights Committee (HRC)</a:t>
            </a:r>
            <a:endParaRPr lang="en-PH" sz="16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SzPts val="1000"/>
              <a:buFont typeface="Symbol" panose="05050102010706020507" pitchFamily="18" charset="2"/>
              <a:buChar char=""/>
              <a:tabLst>
                <a:tab pos="457200" algn="l"/>
              </a:tabLst>
            </a:pPr>
            <a:endParaRPr lang="en-PH" sz="1800" kern="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342900" lvl="0" indent="-342900">
              <a:lnSpc>
                <a:spcPct val="107000"/>
              </a:lnSpc>
              <a:spcAft>
                <a:spcPts val="800"/>
              </a:spcAft>
              <a:buSzPts val="1000"/>
              <a:buFont typeface="Symbol" panose="05050102010706020507" pitchFamily="18" charset="2"/>
              <a:buChar char=""/>
              <a:tabLst>
                <a:tab pos="457200" algn="l"/>
              </a:tabLst>
            </a:pPr>
            <a:r>
              <a:rPr lang="en-PH" sz="1800" kern="0" dirty="0">
                <a:effectLst/>
                <a:latin typeface="Times New Roman" panose="02020603050405020304" pitchFamily="18" charset="0"/>
                <a:ea typeface="Times New Roman" panose="02020603050405020304" pitchFamily="18" charset="0"/>
                <a:cs typeface="Times New Roman" panose="02020603050405020304" pitchFamily="18" charset="0"/>
              </a:rPr>
              <a:t>A body of </a:t>
            </a:r>
            <a:r>
              <a:rPr lang="en-PH" sz="1800" b="1" kern="0" dirty="0">
                <a:effectLst/>
                <a:latin typeface="Times New Roman" panose="02020603050405020304" pitchFamily="18" charset="0"/>
                <a:ea typeface="Times New Roman" panose="02020603050405020304" pitchFamily="18" charset="0"/>
                <a:cs typeface="Times New Roman" panose="02020603050405020304" pitchFamily="18" charset="0"/>
              </a:rPr>
              <a:t>18 independent experts</a:t>
            </a:r>
            <a:r>
              <a:rPr lang="en-PH" sz="1800" kern="0" dirty="0">
                <a:effectLst/>
                <a:latin typeface="Times New Roman" panose="02020603050405020304" pitchFamily="18" charset="0"/>
                <a:ea typeface="Times New Roman" panose="02020603050405020304" pitchFamily="18" charset="0"/>
                <a:cs typeface="Times New Roman" panose="02020603050405020304" pitchFamily="18" charset="0"/>
              </a:rPr>
              <a:t> who monitor implementation.</a:t>
            </a:r>
          </a:p>
          <a:p>
            <a:pPr lvl="0">
              <a:lnSpc>
                <a:spcPct val="107000"/>
              </a:lnSpc>
              <a:spcAft>
                <a:spcPts val="800"/>
              </a:spcAft>
              <a:buSzPts val="1000"/>
              <a:tabLst>
                <a:tab pos="457200" algn="l"/>
              </a:tabLst>
            </a:pPr>
            <a:endParaRPr lang="en-PH" sz="16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SzPts val="1000"/>
              <a:buFont typeface="Symbol" panose="05050102010706020507" pitchFamily="18" charset="2"/>
              <a:buChar char=""/>
              <a:tabLst>
                <a:tab pos="457200" algn="l"/>
              </a:tabLst>
            </a:pPr>
            <a:r>
              <a:rPr lang="en-PH" sz="1800" b="1" kern="0" dirty="0">
                <a:effectLst/>
                <a:latin typeface="Times New Roman" panose="02020603050405020304" pitchFamily="18" charset="0"/>
                <a:ea typeface="Times New Roman" panose="02020603050405020304" pitchFamily="18" charset="0"/>
                <a:cs typeface="Times New Roman" panose="02020603050405020304" pitchFamily="18" charset="0"/>
              </a:rPr>
              <a:t>Periodic Reporting:</a:t>
            </a:r>
            <a:r>
              <a:rPr lang="en-PH" sz="1800" kern="0" dirty="0">
                <a:effectLst/>
                <a:latin typeface="Times New Roman" panose="02020603050405020304" pitchFamily="18" charset="0"/>
                <a:ea typeface="Times New Roman" panose="02020603050405020304" pitchFamily="18" charset="0"/>
                <a:cs typeface="Times New Roman" panose="02020603050405020304" pitchFamily="18" charset="0"/>
              </a:rPr>
              <a:t> States must submit reports every 4–8 years detailing their progress.</a:t>
            </a:r>
            <a:endParaRPr lang="en-PH" kern="0" dirty="0">
              <a:latin typeface="Times New Roman" panose="02020603050405020304" pitchFamily="18" charset="0"/>
              <a:ea typeface="Times New Roman" panose="02020603050405020304" pitchFamily="18" charset="0"/>
              <a:cs typeface="Times New Roman" panose="02020603050405020304" pitchFamily="18" charset="0"/>
            </a:endParaRPr>
          </a:p>
          <a:p>
            <a:pPr lvl="0">
              <a:lnSpc>
                <a:spcPct val="107000"/>
              </a:lnSpc>
              <a:spcAft>
                <a:spcPts val="800"/>
              </a:spcAft>
              <a:buSzPts val="1000"/>
              <a:tabLst>
                <a:tab pos="457200" algn="l"/>
              </a:tabLst>
            </a:pPr>
            <a:endParaRPr lang="en-PH" sz="16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SzPts val="1000"/>
              <a:buFont typeface="Symbol" panose="05050102010706020507" pitchFamily="18" charset="2"/>
              <a:buChar char=""/>
              <a:tabLst>
                <a:tab pos="457200" algn="l"/>
              </a:tabLst>
            </a:pPr>
            <a:r>
              <a:rPr lang="en-PH" sz="1800" b="1" kern="0" dirty="0">
                <a:effectLst/>
                <a:latin typeface="Times New Roman" panose="02020603050405020304" pitchFamily="18" charset="0"/>
                <a:ea typeface="Times New Roman" panose="02020603050405020304" pitchFamily="18" charset="0"/>
                <a:cs typeface="Times New Roman" panose="02020603050405020304" pitchFamily="18" charset="0"/>
              </a:rPr>
              <a:t>Concluding Observations:</a:t>
            </a:r>
            <a:r>
              <a:rPr lang="en-PH" sz="1800" kern="0" dirty="0">
                <a:effectLst/>
                <a:latin typeface="Times New Roman" panose="02020603050405020304" pitchFamily="18" charset="0"/>
                <a:ea typeface="Times New Roman" panose="02020603050405020304" pitchFamily="18" charset="0"/>
                <a:cs typeface="Times New Roman" panose="02020603050405020304" pitchFamily="18" charset="0"/>
              </a:rPr>
              <a:t> The Committee issues these public recommendations to help states improve their human rights record.</a:t>
            </a:r>
          </a:p>
          <a:p>
            <a:pPr lvl="0">
              <a:lnSpc>
                <a:spcPct val="107000"/>
              </a:lnSpc>
              <a:spcAft>
                <a:spcPts val="800"/>
              </a:spcAft>
              <a:buSzPts val="1000"/>
              <a:tabLst>
                <a:tab pos="457200" algn="l"/>
              </a:tabLst>
            </a:pPr>
            <a:endParaRPr lang="en-PH" sz="16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SzPts val="1000"/>
              <a:buFont typeface="Symbol" panose="05050102010706020507" pitchFamily="18" charset="2"/>
              <a:buChar char=""/>
              <a:tabLst>
                <a:tab pos="457200" algn="l"/>
              </a:tabLst>
            </a:pPr>
            <a:r>
              <a:rPr lang="en-PH" sz="1800" b="1" kern="0" dirty="0">
                <a:effectLst/>
                <a:latin typeface="Times New Roman" panose="02020603050405020304" pitchFamily="18" charset="0"/>
                <a:ea typeface="Times New Roman" panose="02020603050405020304" pitchFamily="18" charset="0"/>
                <a:cs typeface="Times New Roman" panose="02020603050405020304" pitchFamily="18" charset="0"/>
              </a:rPr>
              <a:t>General Comments:</a:t>
            </a:r>
            <a:r>
              <a:rPr lang="en-PH" sz="1800" kern="0" dirty="0">
                <a:effectLst/>
                <a:latin typeface="Times New Roman" panose="02020603050405020304" pitchFamily="18" charset="0"/>
                <a:ea typeface="Times New Roman" panose="02020603050405020304" pitchFamily="18" charset="0"/>
                <a:cs typeface="Times New Roman" panose="02020603050405020304" pitchFamily="18" charset="0"/>
              </a:rPr>
              <a:t> Authoritative interpretations of the treaty's articles to provide clarity on modern human rights challenges.</a:t>
            </a:r>
            <a:endParaRPr lang="en-PH" sz="16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89790027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13F9D8C5-DE6C-6F82-5E41-F8DA243E71BA}"/>
              </a:ext>
            </a:extLst>
          </p:cNvPr>
          <p:cNvSpPr txBox="1"/>
          <p:nvPr/>
        </p:nvSpPr>
        <p:spPr>
          <a:xfrm>
            <a:off x="1335741" y="1478670"/>
            <a:ext cx="8677835" cy="4022127"/>
          </a:xfrm>
          <a:prstGeom prst="rect">
            <a:avLst/>
          </a:prstGeom>
          <a:noFill/>
        </p:spPr>
        <p:txBody>
          <a:bodyPr wrap="square">
            <a:spAutoFit/>
          </a:bodyPr>
          <a:lstStyle/>
          <a:p>
            <a:pPr>
              <a:lnSpc>
                <a:spcPct val="107000"/>
              </a:lnSpc>
              <a:spcAft>
                <a:spcPts val="800"/>
              </a:spcAft>
              <a:buNone/>
            </a:pPr>
            <a:r>
              <a:rPr lang="en-PH" sz="2800" b="1" kern="0" dirty="0">
                <a:effectLst/>
                <a:latin typeface="Times New Roman" panose="02020603050405020304" pitchFamily="18" charset="0"/>
                <a:ea typeface="Times New Roman" panose="02020603050405020304" pitchFamily="18" charset="0"/>
                <a:cs typeface="Times New Roman" panose="02020603050405020304" pitchFamily="18" charset="0"/>
              </a:rPr>
              <a:t>The Optional Protocols</a:t>
            </a:r>
          </a:p>
          <a:p>
            <a:pPr>
              <a:lnSpc>
                <a:spcPct val="107000"/>
              </a:lnSpc>
              <a:spcAft>
                <a:spcPts val="800"/>
              </a:spcAft>
              <a:buNone/>
            </a:pPr>
            <a:endParaRPr lang="en-PH" sz="1600" kern="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buNone/>
            </a:pPr>
            <a:r>
              <a:rPr lang="en-PH" sz="1800" kern="0" dirty="0">
                <a:effectLst/>
                <a:latin typeface="Times New Roman" panose="02020603050405020304" pitchFamily="18" charset="0"/>
                <a:ea typeface="Times New Roman" panose="02020603050405020304" pitchFamily="18" charset="0"/>
                <a:cs typeface="Times New Roman" panose="02020603050405020304" pitchFamily="18" charset="0"/>
              </a:rPr>
              <a:t>The ICCPR is supplemented by two "Optional Protocols" that states can choose to join:</a:t>
            </a:r>
          </a:p>
          <a:p>
            <a:pPr>
              <a:lnSpc>
                <a:spcPct val="107000"/>
              </a:lnSpc>
              <a:spcAft>
                <a:spcPts val="800"/>
              </a:spcAft>
              <a:buNone/>
            </a:pPr>
            <a:endParaRPr lang="en-PH" sz="16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Font typeface="+mj-lt"/>
              <a:buAutoNum type="arabicPeriod"/>
              <a:tabLst>
                <a:tab pos="457200" algn="l"/>
              </a:tabLst>
            </a:pPr>
            <a:r>
              <a:rPr lang="en-PH" sz="1800" b="1" kern="0" dirty="0">
                <a:effectLst/>
                <a:latin typeface="Times New Roman" panose="02020603050405020304" pitchFamily="18" charset="0"/>
                <a:ea typeface="Times New Roman" panose="02020603050405020304" pitchFamily="18" charset="0"/>
                <a:cs typeface="Times New Roman" panose="02020603050405020304" pitchFamily="18" charset="0"/>
              </a:rPr>
              <a:t>First Optional Protocol:</a:t>
            </a:r>
            <a:r>
              <a:rPr lang="en-PH" sz="1800" kern="0" dirty="0">
                <a:effectLst/>
                <a:latin typeface="Times New Roman" panose="02020603050405020304" pitchFamily="18" charset="0"/>
                <a:ea typeface="Times New Roman" panose="02020603050405020304" pitchFamily="18" charset="0"/>
                <a:cs typeface="Times New Roman" panose="02020603050405020304" pitchFamily="18" charset="0"/>
              </a:rPr>
              <a:t> Allows </a:t>
            </a:r>
            <a:r>
              <a:rPr lang="en-PH" sz="1800" b="1" kern="0" dirty="0">
                <a:effectLst/>
                <a:latin typeface="Times New Roman" panose="02020603050405020304" pitchFamily="18" charset="0"/>
                <a:ea typeface="Times New Roman" panose="02020603050405020304" pitchFamily="18" charset="0"/>
                <a:cs typeface="Times New Roman" panose="02020603050405020304" pitchFamily="18" charset="0"/>
              </a:rPr>
              <a:t>individuals</a:t>
            </a:r>
            <a:r>
              <a:rPr lang="en-PH" sz="1800" kern="0" dirty="0">
                <a:effectLst/>
                <a:latin typeface="Times New Roman" panose="02020603050405020304" pitchFamily="18" charset="0"/>
                <a:ea typeface="Times New Roman" panose="02020603050405020304" pitchFamily="18" charset="0"/>
                <a:cs typeface="Times New Roman" panose="02020603050405020304" pitchFamily="18" charset="0"/>
              </a:rPr>
              <a:t> to submit complaints directly to the Human Rights Committee if they believe their rights have been violated and they have exhausted domestic remedies.</a:t>
            </a:r>
            <a:endParaRPr lang="en-PH" sz="16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Font typeface="+mj-lt"/>
              <a:buAutoNum type="arabicPeriod"/>
              <a:tabLst>
                <a:tab pos="457200" algn="l"/>
              </a:tabLst>
            </a:pPr>
            <a:r>
              <a:rPr lang="en-PH" sz="1800" b="1" kern="0" dirty="0">
                <a:effectLst/>
                <a:latin typeface="Times New Roman" panose="02020603050405020304" pitchFamily="18" charset="0"/>
                <a:ea typeface="Times New Roman" panose="02020603050405020304" pitchFamily="18" charset="0"/>
                <a:cs typeface="Times New Roman" panose="02020603050405020304" pitchFamily="18" charset="0"/>
              </a:rPr>
              <a:t>Second Optional Protocol:</a:t>
            </a:r>
            <a:r>
              <a:rPr lang="en-PH" sz="1800" kern="0" dirty="0">
                <a:effectLst/>
                <a:latin typeface="Times New Roman" panose="02020603050405020304" pitchFamily="18" charset="0"/>
                <a:ea typeface="Times New Roman" panose="02020603050405020304" pitchFamily="18" charset="0"/>
                <a:cs typeface="Times New Roman" panose="02020603050405020304" pitchFamily="18" charset="0"/>
              </a:rPr>
              <a:t> Specifically aims at the </a:t>
            </a:r>
            <a:r>
              <a:rPr lang="en-PH" sz="1800" b="1" kern="0" dirty="0">
                <a:effectLst/>
                <a:latin typeface="Times New Roman" panose="02020603050405020304" pitchFamily="18" charset="0"/>
                <a:ea typeface="Times New Roman" panose="02020603050405020304" pitchFamily="18" charset="0"/>
                <a:cs typeface="Times New Roman" panose="02020603050405020304" pitchFamily="18" charset="0"/>
              </a:rPr>
              <a:t>abolition of the death penalty</a:t>
            </a:r>
            <a:r>
              <a:rPr lang="en-PH" sz="1800" kern="0" dirty="0">
                <a:effectLst/>
                <a:latin typeface="Times New Roman" panose="02020603050405020304" pitchFamily="18" charset="0"/>
                <a:ea typeface="Times New Roman" panose="02020603050405020304" pitchFamily="18" charset="0"/>
                <a:cs typeface="Times New Roman" panose="02020603050405020304" pitchFamily="18" charset="0"/>
              </a:rPr>
              <a:t> among its member states.</a:t>
            </a:r>
            <a:endParaRPr lang="en-PH" sz="1600" kern="100" dirty="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800"/>
              </a:spcAft>
              <a:buNone/>
            </a:pPr>
            <a:br>
              <a:rPr lang="en-PH" sz="1800" kern="0" dirty="0">
                <a:effectLst/>
                <a:latin typeface="Times New Roman" panose="02020603050405020304" pitchFamily="18" charset="0"/>
                <a:ea typeface="Times New Roman" panose="02020603050405020304" pitchFamily="18" charset="0"/>
                <a:cs typeface="Times New Roman" panose="02020603050405020304" pitchFamily="18" charset="0"/>
              </a:rPr>
            </a:br>
            <a:endParaRPr lang="en-PH" sz="16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48188620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D4458A7D-C268-E28F-33FA-12A6C7D0D008}"/>
              </a:ext>
            </a:extLst>
          </p:cNvPr>
          <p:cNvSpPr txBox="1"/>
          <p:nvPr/>
        </p:nvSpPr>
        <p:spPr>
          <a:xfrm>
            <a:off x="663387" y="1284451"/>
            <a:ext cx="9511553" cy="3722879"/>
          </a:xfrm>
          <a:prstGeom prst="rect">
            <a:avLst/>
          </a:prstGeom>
          <a:noFill/>
        </p:spPr>
        <p:txBody>
          <a:bodyPr wrap="square">
            <a:spAutoFit/>
          </a:bodyPr>
          <a:lstStyle/>
          <a:p>
            <a:pPr>
              <a:lnSpc>
                <a:spcPct val="107000"/>
              </a:lnSpc>
              <a:spcAft>
                <a:spcPts val="800"/>
              </a:spcAft>
              <a:buNone/>
            </a:pPr>
            <a:r>
              <a:rPr lang="en-PH" sz="2800" b="1" kern="0" dirty="0">
                <a:effectLst/>
                <a:latin typeface="Times New Roman" panose="02020603050405020304" pitchFamily="18" charset="0"/>
                <a:ea typeface="Times New Roman" panose="02020603050405020304" pitchFamily="18" charset="0"/>
                <a:cs typeface="Times New Roman" panose="02020603050405020304" pitchFamily="18" charset="0"/>
              </a:rPr>
              <a:t>Key Principles: Derogation and Limitation</a:t>
            </a:r>
          </a:p>
          <a:p>
            <a:pPr>
              <a:lnSpc>
                <a:spcPct val="107000"/>
              </a:lnSpc>
              <a:spcAft>
                <a:spcPts val="800"/>
              </a:spcAft>
              <a:buNone/>
            </a:pPr>
            <a:endParaRPr lang="en-PH" sz="16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SzPts val="1000"/>
              <a:buFont typeface="Symbol" panose="05050102010706020507" pitchFamily="18" charset="2"/>
              <a:buChar char=""/>
              <a:tabLst>
                <a:tab pos="457200" algn="l"/>
              </a:tabLst>
            </a:pPr>
            <a:r>
              <a:rPr lang="en-PH" sz="1800" b="1" kern="0" dirty="0">
                <a:effectLst/>
                <a:latin typeface="Times New Roman" panose="02020603050405020304" pitchFamily="18" charset="0"/>
                <a:ea typeface="Times New Roman" panose="02020603050405020304" pitchFamily="18" charset="0"/>
                <a:cs typeface="Times New Roman" panose="02020603050405020304" pitchFamily="18" charset="0"/>
              </a:rPr>
              <a:t>Derogation (Art. 4):</a:t>
            </a:r>
            <a:r>
              <a:rPr lang="en-PH" sz="1800" kern="0" dirty="0">
                <a:effectLst/>
                <a:latin typeface="Times New Roman" panose="02020603050405020304" pitchFamily="18" charset="0"/>
                <a:ea typeface="Times New Roman" panose="02020603050405020304" pitchFamily="18" charset="0"/>
                <a:cs typeface="Times New Roman" panose="02020603050405020304" pitchFamily="18" charset="0"/>
              </a:rPr>
              <a:t> In times of a "public emergency which threatens the life of the nation," states may temporarily suspend certain rights.</a:t>
            </a:r>
          </a:p>
          <a:p>
            <a:pPr lvl="0">
              <a:lnSpc>
                <a:spcPct val="107000"/>
              </a:lnSpc>
              <a:spcAft>
                <a:spcPts val="800"/>
              </a:spcAft>
              <a:buSzPts val="1000"/>
              <a:tabLst>
                <a:tab pos="457200" algn="l"/>
              </a:tabLst>
            </a:pPr>
            <a:endParaRPr lang="en-PH" sz="16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SzPts val="1000"/>
              <a:buFont typeface="Symbol" panose="05050102010706020507" pitchFamily="18" charset="2"/>
              <a:buChar char=""/>
              <a:tabLst>
                <a:tab pos="457200" algn="l"/>
              </a:tabLst>
            </a:pPr>
            <a:r>
              <a:rPr lang="en-PH" sz="1800" b="1" kern="0" dirty="0">
                <a:effectLst/>
                <a:latin typeface="Times New Roman" panose="02020603050405020304" pitchFamily="18" charset="0"/>
                <a:ea typeface="Times New Roman" panose="02020603050405020304" pitchFamily="18" charset="0"/>
                <a:cs typeface="Times New Roman" panose="02020603050405020304" pitchFamily="18" charset="0"/>
              </a:rPr>
              <a:t>Non-</a:t>
            </a:r>
            <a:r>
              <a:rPr lang="en-PH" sz="1800" b="1" kern="0" dirty="0" err="1">
                <a:effectLst/>
                <a:latin typeface="Times New Roman" panose="02020603050405020304" pitchFamily="18" charset="0"/>
                <a:ea typeface="Times New Roman" panose="02020603050405020304" pitchFamily="18" charset="0"/>
                <a:cs typeface="Times New Roman" panose="02020603050405020304" pitchFamily="18" charset="0"/>
              </a:rPr>
              <a:t>Derogable</a:t>
            </a:r>
            <a:r>
              <a:rPr lang="en-PH" sz="1800" b="1" kern="0" dirty="0">
                <a:effectLst/>
                <a:latin typeface="Times New Roman" panose="02020603050405020304" pitchFamily="18" charset="0"/>
                <a:ea typeface="Times New Roman" panose="02020603050405020304" pitchFamily="18" charset="0"/>
                <a:cs typeface="Times New Roman" panose="02020603050405020304" pitchFamily="18" charset="0"/>
              </a:rPr>
              <a:t> Rights:</a:t>
            </a:r>
            <a:r>
              <a:rPr lang="en-PH" sz="1800" kern="0" dirty="0">
                <a:effectLst/>
                <a:latin typeface="Times New Roman" panose="02020603050405020304" pitchFamily="18" charset="0"/>
                <a:ea typeface="Times New Roman" panose="02020603050405020304" pitchFamily="18" charset="0"/>
                <a:cs typeface="Times New Roman" panose="02020603050405020304" pitchFamily="18" charset="0"/>
              </a:rPr>
              <a:t> Some rights can </a:t>
            </a:r>
            <a:r>
              <a:rPr lang="en-PH" sz="1800" i="1" kern="0" dirty="0">
                <a:effectLst/>
                <a:latin typeface="Times New Roman" panose="02020603050405020304" pitchFamily="18" charset="0"/>
                <a:ea typeface="Times New Roman" panose="02020603050405020304" pitchFamily="18" charset="0"/>
                <a:cs typeface="Times New Roman" panose="02020603050405020304" pitchFamily="18" charset="0"/>
              </a:rPr>
              <a:t>never</a:t>
            </a:r>
            <a:r>
              <a:rPr lang="en-PH" sz="1800" kern="0" dirty="0">
                <a:effectLst/>
                <a:latin typeface="Times New Roman" panose="02020603050405020304" pitchFamily="18" charset="0"/>
                <a:ea typeface="Times New Roman" panose="02020603050405020304" pitchFamily="18" charset="0"/>
                <a:cs typeface="Times New Roman" panose="02020603050405020304" pitchFamily="18" charset="0"/>
              </a:rPr>
              <a:t> be suspended, even in war or emergency. These include the right to life, freedom from torture, and freedom from slavery.</a:t>
            </a:r>
          </a:p>
          <a:p>
            <a:pPr lvl="0">
              <a:lnSpc>
                <a:spcPct val="107000"/>
              </a:lnSpc>
              <a:spcAft>
                <a:spcPts val="800"/>
              </a:spcAft>
              <a:buSzPts val="1000"/>
              <a:tabLst>
                <a:tab pos="457200" algn="l"/>
              </a:tabLst>
            </a:pPr>
            <a:endParaRPr lang="en-PH" sz="16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SzPts val="1000"/>
              <a:buFont typeface="Symbol" panose="05050102010706020507" pitchFamily="18" charset="2"/>
              <a:buChar char=""/>
              <a:tabLst>
                <a:tab pos="457200" algn="l"/>
              </a:tabLst>
            </a:pPr>
            <a:r>
              <a:rPr lang="en-PH" sz="1800" b="1" kern="0" dirty="0">
                <a:effectLst/>
                <a:latin typeface="Times New Roman" panose="02020603050405020304" pitchFamily="18" charset="0"/>
                <a:ea typeface="Times New Roman" panose="02020603050405020304" pitchFamily="18" charset="0"/>
                <a:cs typeface="Times New Roman" panose="02020603050405020304" pitchFamily="18" charset="0"/>
              </a:rPr>
              <a:t>Proportionality:</a:t>
            </a:r>
            <a:r>
              <a:rPr lang="en-PH" sz="1800" kern="0" dirty="0">
                <a:effectLst/>
                <a:latin typeface="Times New Roman" panose="02020603050405020304" pitchFamily="18" charset="0"/>
                <a:ea typeface="Times New Roman" panose="02020603050405020304" pitchFamily="18" charset="0"/>
                <a:cs typeface="Times New Roman" panose="02020603050405020304" pitchFamily="18" charset="0"/>
              </a:rPr>
              <a:t> Any restriction on rights (like for public health or safety) must be necessary, provided by law, and the least restrictive measure possible.</a:t>
            </a:r>
            <a:endParaRPr lang="en-PH" sz="16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16530990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a:themeElements>
    <a:clrScheme name="Ion">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I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Ion</Template>
  <TotalTime>17</TotalTime>
  <Words>1358</Words>
  <Application>Microsoft Office PowerPoint</Application>
  <PresentationFormat>Widescreen</PresentationFormat>
  <Paragraphs>120</Paragraphs>
  <Slides>8</Slides>
  <Notes>8</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8</vt:i4>
      </vt:variant>
    </vt:vector>
  </HeadingPairs>
  <TitlesOfParts>
    <vt:vector size="14" baseType="lpstr">
      <vt:lpstr>Calibri</vt:lpstr>
      <vt:lpstr>Century Gothic</vt:lpstr>
      <vt:lpstr>Symbol</vt:lpstr>
      <vt:lpstr>Times New Roman</vt:lpstr>
      <vt:lpstr>Wingdings 3</vt:lpstr>
      <vt:lpstr>Ion</vt:lpstr>
      <vt:lpstr>International Covenant on Civil and Political Rights</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John Prideaux-Brune</dc:creator>
  <cp:lastModifiedBy>John Prideaux-Brune</cp:lastModifiedBy>
  <cp:revision>2</cp:revision>
  <dcterms:created xsi:type="dcterms:W3CDTF">2025-12-27T11:25:34Z</dcterms:created>
  <dcterms:modified xsi:type="dcterms:W3CDTF">2025-12-27T11:43:14Z</dcterms:modified>
</cp:coreProperties>
</file>