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107" d="100"/>
          <a:sy n="107" d="100"/>
        </p:scale>
        <p:origin x="69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1/8/2026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1/8/2026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1/8/2026</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1/8/2026</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4509A250-FF31-4206-8172-F9D3106AACB1}" type="datetimeFigureOut">
              <a:rPr lang="en-US" dirty="0"/>
              <a:t>1/8/2026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96027F-7875-4030-9381-8BD8C4F21935}" type="datetimeFigureOut">
              <a:rPr lang="en-US" dirty="0"/>
              <a:t>1/8/2026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t>1/8/2026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t>1/8/2026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1/8/2026</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1/8/2026</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4509A250-FF31-4206-8172-F9D3106AACB1}" type="datetimeFigureOut">
              <a:rPr lang="en-US" dirty="0"/>
              <a:t>1/8/2026</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1/8/2026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t>1/8/2026</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2648EA-70C0-FB1E-7C32-495CFFCE0F0A}"/>
              </a:ext>
            </a:extLst>
          </p:cNvPr>
          <p:cNvSpPr>
            <a:spLocks noGrp="1"/>
          </p:cNvSpPr>
          <p:nvPr>
            <p:ph type="ctrTitle"/>
          </p:nvPr>
        </p:nvSpPr>
        <p:spPr/>
        <p:txBody>
          <a:bodyPr/>
          <a:lstStyle/>
          <a:p>
            <a:r>
              <a:rPr lang="en-GB" dirty="0"/>
              <a:t>The Geneva Conventions</a:t>
            </a:r>
            <a:endParaRPr lang="en-PH" dirty="0"/>
          </a:p>
        </p:txBody>
      </p:sp>
      <p:sp>
        <p:nvSpPr>
          <p:cNvPr id="3" name="Subtitle 2">
            <a:extLst>
              <a:ext uri="{FF2B5EF4-FFF2-40B4-BE49-F238E27FC236}">
                <a16:creationId xmlns:a16="http://schemas.microsoft.com/office/drawing/2014/main" id="{B1A935F4-AB40-8354-E63E-FE226D28F72D}"/>
              </a:ext>
            </a:extLst>
          </p:cNvPr>
          <p:cNvSpPr>
            <a:spLocks noGrp="1"/>
          </p:cNvSpPr>
          <p:nvPr>
            <p:ph type="subTitle" idx="1"/>
          </p:nvPr>
        </p:nvSpPr>
        <p:spPr/>
        <p:txBody>
          <a:bodyPr>
            <a:normAutofit/>
          </a:bodyPr>
          <a:lstStyle/>
          <a:p>
            <a:r>
              <a:rPr lang="en-GB" sz="4000" dirty="0"/>
              <a:t>1949</a:t>
            </a:r>
            <a:endParaRPr lang="en-PH" sz="4000" dirty="0"/>
          </a:p>
        </p:txBody>
      </p:sp>
    </p:spTree>
    <p:extLst>
      <p:ext uri="{BB962C8B-B14F-4D97-AF65-F5344CB8AC3E}">
        <p14:creationId xmlns:p14="http://schemas.microsoft.com/office/powerpoint/2010/main" val="36516669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E636DB7-CC0B-5F90-665F-951244B2587D}"/>
              </a:ext>
            </a:extLst>
          </p:cNvPr>
          <p:cNvSpPr txBox="1"/>
          <p:nvPr/>
        </p:nvSpPr>
        <p:spPr>
          <a:xfrm>
            <a:off x="1425387" y="1019378"/>
            <a:ext cx="8722659" cy="5355312"/>
          </a:xfrm>
          <a:prstGeom prst="rect">
            <a:avLst/>
          </a:prstGeom>
          <a:noFill/>
        </p:spPr>
        <p:txBody>
          <a:bodyPr wrap="square">
            <a:spAutoFit/>
          </a:bodyPr>
          <a:lstStyle/>
          <a:p>
            <a:pPr>
              <a:buNone/>
            </a:pPr>
            <a:r>
              <a:rPr lang="en-US" b="1" dirty="0"/>
              <a:t>Origins and History</a:t>
            </a:r>
          </a:p>
          <a:p>
            <a:pPr>
              <a:buNone/>
            </a:pPr>
            <a:endParaRPr lang="en-US" b="1" dirty="0"/>
          </a:p>
          <a:p>
            <a:pPr>
              <a:buNone/>
            </a:pPr>
            <a:r>
              <a:rPr lang="en-US" dirty="0"/>
              <a:t>The Geneva Conventions were born out of a desire to "humanize" the brutality of 19th-century warfare.</a:t>
            </a:r>
          </a:p>
          <a:p>
            <a:pPr>
              <a:buNone/>
            </a:pPr>
            <a:endParaRPr lang="en-US" dirty="0"/>
          </a:p>
          <a:p>
            <a:pPr marL="285750" indent="-285750">
              <a:buFont typeface="Arial" panose="020B0604020202020204" pitchFamily="34" charset="0"/>
              <a:buChar char="•"/>
            </a:pPr>
            <a:r>
              <a:rPr lang="en-US" b="1" dirty="0"/>
              <a:t>1859: The Battle of Solferino:</a:t>
            </a:r>
            <a:r>
              <a:rPr lang="en-US" dirty="0"/>
              <a:t> Swiss businessman Henry Dunant witnessed      40,000 wounded soldiers left to die without medical care. His book, </a:t>
            </a:r>
            <a:r>
              <a:rPr lang="en-US" i="1" dirty="0"/>
              <a:t>A Memory of Solferino</a:t>
            </a:r>
            <a:r>
              <a:rPr lang="en-US" dirty="0"/>
              <a:t>, proposed the creation of national relief societies.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b="1" dirty="0"/>
              <a:t>1863: Birth of the ICRC:</a:t>
            </a:r>
            <a:r>
              <a:rPr lang="en-US" dirty="0"/>
              <a:t> The International Committee of the Red Cross was founded in Geneva.</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b="1" dirty="0"/>
              <a:t>1864: The First Convention:</a:t>
            </a:r>
            <a:r>
              <a:rPr lang="en-US" dirty="0"/>
              <a:t> The original treaty was signed by 12 nations, establishing the neutrality of medical personnel and the "Red Cross" emblem.</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b="1" dirty="0"/>
              <a:t>1949: The Modern Framework:</a:t>
            </a:r>
            <a:r>
              <a:rPr lang="en-US" dirty="0"/>
              <a:t> Following the atrocities of WWII, the four current Geneva Conventions were adopted, significantly expanding protections to civilians and prisoners of war.</a:t>
            </a:r>
          </a:p>
        </p:txBody>
      </p:sp>
    </p:spTree>
    <p:extLst>
      <p:ext uri="{BB962C8B-B14F-4D97-AF65-F5344CB8AC3E}">
        <p14:creationId xmlns:p14="http://schemas.microsoft.com/office/powerpoint/2010/main" val="17366457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BB4FBDD8-FD63-E7B7-EBFF-2CA7C5EBA67C}"/>
              </a:ext>
            </a:extLst>
          </p:cNvPr>
          <p:cNvGraphicFramePr>
            <a:graphicFrameLocks noGrp="1"/>
          </p:cNvGraphicFramePr>
          <p:nvPr>
            <p:extLst>
              <p:ext uri="{D42A27DB-BD31-4B8C-83A1-F6EECF244321}">
                <p14:modId xmlns:p14="http://schemas.microsoft.com/office/powerpoint/2010/main" val="3420211143"/>
              </p:ext>
            </p:extLst>
          </p:nvPr>
        </p:nvGraphicFramePr>
        <p:xfrm>
          <a:off x="1792224" y="1975388"/>
          <a:ext cx="8814816" cy="4241685"/>
        </p:xfrm>
        <a:graphic>
          <a:graphicData uri="http://schemas.openxmlformats.org/drawingml/2006/table">
            <a:tbl>
              <a:tblPr/>
              <a:tblGrid>
                <a:gridCol w="2938272">
                  <a:extLst>
                    <a:ext uri="{9D8B030D-6E8A-4147-A177-3AD203B41FA5}">
                      <a16:colId xmlns:a16="http://schemas.microsoft.com/office/drawing/2014/main" val="2764096495"/>
                    </a:ext>
                  </a:extLst>
                </a:gridCol>
                <a:gridCol w="2938272">
                  <a:extLst>
                    <a:ext uri="{9D8B030D-6E8A-4147-A177-3AD203B41FA5}">
                      <a16:colId xmlns:a16="http://schemas.microsoft.com/office/drawing/2014/main" val="2241610729"/>
                    </a:ext>
                  </a:extLst>
                </a:gridCol>
                <a:gridCol w="2938272">
                  <a:extLst>
                    <a:ext uri="{9D8B030D-6E8A-4147-A177-3AD203B41FA5}">
                      <a16:colId xmlns:a16="http://schemas.microsoft.com/office/drawing/2014/main" val="3709962062"/>
                    </a:ext>
                  </a:extLst>
                </a:gridCol>
              </a:tblGrid>
              <a:tr h="299697">
                <a:tc>
                  <a:txBody>
                    <a:bodyPr/>
                    <a:lstStyle/>
                    <a:p>
                      <a:pPr>
                        <a:buNone/>
                      </a:pPr>
                      <a:r>
                        <a:rPr lang="en-PH" sz="1500" b="1">
                          <a:effectLst/>
                          <a:latin typeface="Google Sans Text"/>
                        </a:rPr>
                        <a:t>Convention</a:t>
                      </a:r>
                      <a:endParaRPr lang="en-PH" sz="1500">
                        <a:effectLst/>
                        <a:latin typeface="Google Sans Text"/>
                      </a:endParaRPr>
                    </a:p>
                  </a:txBody>
                  <a:tcPr marL="74924" marR="74924" marT="37462" marB="3746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tc>
                  <a:txBody>
                    <a:bodyPr/>
                    <a:lstStyle/>
                    <a:p>
                      <a:pPr>
                        <a:buNone/>
                      </a:pPr>
                      <a:r>
                        <a:rPr lang="en-PH" sz="1500" b="1">
                          <a:effectLst/>
                          <a:latin typeface="Google Sans Text"/>
                        </a:rPr>
                        <a:t>Primary Focus</a:t>
                      </a:r>
                      <a:endParaRPr lang="en-PH" sz="1500">
                        <a:effectLst/>
                        <a:latin typeface="Google Sans Text"/>
                      </a:endParaRPr>
                    </a:p>
                  </a:txBody>
                  <a:tcPr marL="74924" marR="74924" marT="37462" marB="3746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tc>
                  <a:txBody>
                    <a:bodyPr/>
                    <a:lstStyle/>
                    <a:p>
                      <a:pPr>
                        <a:buNone/>
                      </a:pPr>
                      <a:r>
                        <a:rPr lang="en-PH" sz="1500" b="1">
                          <a:effectLst/>
                          <a:latin typeface="Google Sans Text"/>
                        </a:rPr>
                        <a:t>Key Protections</a:t>
                      </a:r>
                      <a:endParaRPr lang="en-PH" sz="1500">
                        <a:effectLst/>
                        <a:latin typeface="Google Sans Text"/>
                      </a:endParaRPr>
                    </a:p>
                  </a:txBody>
                  <a:tcPr marL="74924" marR="74924" marT="37462" marB="3746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1602604502"/>
                  </a:ext>
                </a:extLst>
              </a:tr>
              <a:tr h="974016">
                <a:tc>
                  <a:txBody>
                    <a:bodyPr/>
                    <a:lstStyle/>
                    <a:p>
                      <a:pPr>
                        <a:buNone/>
                      </a:pPr>
                      <a:r>
                        <a:rPr lang="en-PH" sz="1500" b="1">
                          <a:effectLst/>
                          <a:latin typeface="Google Sans Text"/>
                        </a:rPr>
                        <a:t>First (GC I)</a:t>
                      </a:r>
                      <a:endParaRPr lang="en-PH" sz="1500">
                        <a:effectLst/>
                        <a:latin typeface="Google Sans Text"/>
                      </a:endParaRPr>
                    </a:p>
                  </a:txBody>
                  <a:tcPr marL="74924" marR="74924" marT="37462" marB="3746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tc>
                  <a:txBody>
                    <a:bodyPr/>
                    <a:lstStyle/>
                    <a:p>
                      <a:pPr>
                        <a:buNone/>
                      </a:pPr>
                      <a:r>
                        <a:rPr lang="en-US" sz="1500">
                          <a:effectLst/>
                          <a:latin typeface="Google Sans Text"/>
                        </a:rPr>
                        <a:t>Wounded and Sick on Land</a:t>
                      </a:r>
                    </a:p>
                  </a:txBody>
                  <a:tcPr marL="74924" marR="74924" marT="37462" marB="3746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tc>
                  <a:txBody>
                    <a:bodyPr/>
                    <a:lstStyle/>
                    <a:p>
                      <a:pPr>
                        <a:buNone/>
                      </a:pPr>
                      <a:r>
                        <a:rPr lang="en-US" sz="1500">
                          <a:effectLst/>
                          <a:latin typeface="Google Sans Text"/>
                        </a:rPr>
                        <a:t>Protects medical personnel, facilities, and wounded soldiers who are </a:t>
                      </a:r>
                      <a:r>
                        <a:rPr lang="en-US" sz="1500" i="1">
                          <a:effectLst/>
                          <a:latin typeface="Google Sans Text"/>
                        </a:rPr>
                        <a:t>hors de combat</a:t>
                      </a:r>
                      <a:r>
                        <a:rPr lang="en-US" sz="1500">
                          <a:effectLst/>
                          <a:latin typeface="Google Sans Text"/>
                        </a:rPr>
                        <a:t> (out of the fight).</a:t>
                      </a:r>
                    </a:p>
                  </a:txBody>
                  <a:tcPr marL="74924" marR="74924" marT="37462" marB="3746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3854177893"/>
                  </a:ext>
                </a:extLst>
              </a:tr>
              <a:tr h="749243">
                <a:tc>
                  <a:txBody>
                    <a:bodyPr/>
                    <a:lstStyle/>
                    <a:p>
                      <a:pPr>
                        <a:buNone/>
                      </a:pPr>
                      <a:r>
                        <a:rPr lang="en-PH" sz="1500" b="1">
                          <a:effectLst/>
                          <a:latin typeface="Google Sans Text"/>
                        </a:rPr>
                        <a:t>Second (GC II)</a:t>
                      </a:r>
                      <a:endParaRPr lang="en-PH" sz="1500">
                        <a:effectLst/>
                        <a:latin typeface="Google Sans Text"/>
                      </a:endParaRPr>
                    </a:p>
                  </a:txBody>
                  <a:tcPr marL="74924" marR="74924" marT="37462" marB="3746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tc>
                  <a:txBody>
                    <a:bodyPr/>
                    <a:lstStyle/>
                    <a:p>
                      <a:pPr>
                        <a:buNone/>
                      </a:pPr>
                      <a:r>
                        <a:rPr lang="en-US" sz="1500">
                          <a:effectLst/>
                          <a:latin typeface="Google Sans Text"/>
                        </a:rPr>
                        <a:t>Wounded, Sick, and Shipwrecked at Sea</a:t>
                      </a:r>
                    </a:p>
                  </a:txBody>
                  <a:tcPr marL="74924" marR="74924" marT="37462" marB="3746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tc>
                  <a:txBody>
                    <a:bodyPr/>
                    <a:lstStyle/>
                    <a:p>
                      <a:pPr>
                        <a:buNone/>
                      </a:pPr>
                      <a:r>
                        <a:rPr lang="en-US" sz="1500">
                          <a:effectLst/>
                          <a:latin typeface="Google Sans Text"/>
                        </a:rPr>
                        <a:t>Adapts the protections of the First Convention to naval warfare and hospital ships.</a:t>
                      </a:r>
                    </a:p>
                  </a:txBody>
                  <a:tcPr marL="74924" marR="74924" marT="37462" marB="3746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1117164635"/>
                  </a:ext>
                </a:extLst>
              </a:tr>
              <a:tr h="974016">
                <a:tc>
                  <a:txBody>
                    <a:bodyPr/>
                    <a:lstStyle/>
                    <a:p>
                      <a:pPr>
                        <a:buNone/>
                      </a:pPr>
                      <a:r>
                        <a:rPr lang="en-PH" sz="1500" b="1" dirty="0">
                          <a:effectLst/>
                          <a:latin typeface="Google Sans Text"/>
                        </a:rPr>
                        <a:t>Third (GC III)</a:t>
                      </a:r>
                      <a:endParaRPr lang="en-PH" sz="1500" dirty="0">
                        <a:effectLst/>
                        <a:latin typeface="Google Sans Text"/>
                      </a:endParaRPr>
                    </a:p>
                  </a:txBody>
                  <a:tcPr marL="74924" marR="74924" marT="37462" marB="3746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tc>
                  <a:txBody>
                    <a:bodyPr/>
                    <a:lstStyle/>
                    <a:p>
                      <a:pPr>
                        <a:buNone/>
                      </a:pPr>
                      <a:r>
                        <a:rPr lang="en-PH" sz="1500">
                          <a:effectLst/>
                          <a:latin typeface="Google Sans Text"/>
                        </a:rPr>
                        <a:t>Prisoners of War (POWs)</a:t>
                      </a:r>
                    </a:p>
                  </a:txBody>
                  <a:tcPr marL="74924" marR="74924" marT="37462" marB="3746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tc>
                  <a:txBody>
                    <a:bodyPr/>
                    <a:lstStyle/>
                    <a:p>
                      <a:pPr>
                        <a:buNone/>
                      </a:pPr>
                      <a:r>
                        <a:rPr lang="en-US" sz="1500">
                          <a:effectLst/>
                          <a:latin typeface="Google Sans Text"/>
                        </a:rPr>
                        <a:t>Sets specific standards for housing, food, and hygiene. Prohibits torture and requires release after hostilities end.</a:t>
                      </a:r>
                    </a:p>
                  </a:txBody>
                  <a:tcPr marL="74924" marR="74924" marT="37462" marB="3746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3805680369"/>
                  </a:ext>
                </a:extLst>
              </a:tr>
              <a:tr h="1198789">
                <a:tc>
                  <a:txBody>
                    <a:bodyPr/>
                    <a:lstStyle/>
                    <a:p>
                      <a:pPr>
                        <a:buNone/>
                      </a:pPr>
                      <a:r>
                        <a:rPr lang="en-PH" sz="1500" b="1">
                          <a:effectLst/>
                          <a:latin typeface="Google Sans Text"/>
                        </a:rPr>
                        <a:t>Fourth (GC IV)</a:t>
                      </a:r>
                      <a:endParaRPr lang="en-PH" sz="1500">
                        <a:effectLst/>
                        <a:latin typeface="Google Sans Text"/>
                      </a:endParaRPr>
                    </a:p>
                  </a:txBody>
                  <a:tcPr marL="74924" marR="74924" marT="37462" marB="3746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tc>
                  <a:txBody>
                    <a:bodyPr/>
                    <a:lstStyle/>
                    <a:p>
                      <a:pPr>
                        <a:buNone/>
                      </a:pPr>
                      <a:r>
                        <a:rPr lang="en-PH" sz="1500">
                          <a:effectLst/>
                          <a:latin typeface="Google Sans Text"/>
                        </a:rPr>
                        <a:t>Civilians in Wartime</a:t>
                      </a:r>
                    </a:p>
                  </a:txBody>
                  <a:tcPr marL="74924" marR="74924" marT="37462" marB="3746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tc>
                  <a:txBody>
                    <a:bodyPr/>
                    <a:lstStyle/>
                    <a:p>
                      <a:pPr>
                        <a:buNone/>
                      </a:pPr>
                      <a:r>
                        <a:rPr lang="en-US" sz="1500" dirty="0">
                          <a:effectLst/>
                          <a:latin typeface="Google Sans Text"/>
                        </a:rPr>
                        <a:t>Protects civilians in occupied territories and zones of conflict from deportation, </a:t>
                      </a:r>
                      <a:r>
                        <a:rPr lang="en-US" sz="1500" dirty="0" err="1">
                          <a:effectLst/>
                          <a:latin typeface="Google Sans Text"/>
                        </a:rPr>
                        <a:t>hostaging</a:t>
                      </a:r>
                      <a:r>
                        <a:rPr lang="en-US" sz="1500" dirty="0">
                          <a:effectLst/>
                          <a:latin typeface="Google Sans Text"/>
                        </a:rPr>
                        <a:t>, and collective punishment.</a:t>
                      </a:r>
                    </a:p>
                  </a:txBody>
                  <a:tcPr marL="74924" marR="74924" marT="37462" marB="3746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1852544171"/>
                  </a:ext>
                </a:extLst>
              </a:tr>
            </a:tbl>
          </a:graphicData>
        </a:graphic>
      </p:graphicFrame>
      <p:sp>
        <p:nvSpPr>
          <p:cNvPr id="3" name="Rectangle 1">
            <a:extLst>
              <a:ext uri="{FF2B5EF4-FFF2-40B4-BE49-F238E27FC236}">
                <a16:creationId xmlns:a16="http://schemas.microsoft.com/office/drawing/2014/main" id="{7A488B16-6330-8F0E-D18B-0184C7FE8CD4}"/>
              </a:ext>
            </a:extLst>
          </p:cNvPr>
          <p:cNvSpPr>
            <a:spLocks noChangeArrowheads="1"/>
          </p:cNvSpPr>
          <p:nvPr/>
        </p:nvSpPr>
        <p:spPr bwMode="auto">
          <a:xfrm>
            <a:off x="1792224" y="796365"/>
            <a:ext cx="6580071" cy="6771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0" rIns="9144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800" b="1" i="0" u="none" strike="noStrike" cap="none" normalizeH="0" baseline="0" dirty="0">
                <a:ln>
                  <a:noFill/>
                </a:ln>
                <a:solidFill>
                  <a:schemeClr val="tx1"/>
                </a:solidFill>
                <a:effectLst/>
                <a:latin typeface="Google Sans"/>
              </a:rPr>
              <a:t>The Four Geneva Conventions (1949)</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solidFill>
                  <a:schemeClr val="tx1"/>
                </a:solidFill>
                <a:effectLst/>
                <a:latin typeface="Google Sans Text"/>
              </a:rPr>
              <a:t>Each convention focuses on a specific category of people affected by conflict.</a:t>
            </a:r>
            <a:endParaRPr kumimoji="0" lang="en-US" altLang="en-US" sz="16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7940273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2C612EF-A89A-6D88-485B-3A7081893AC4}"/>
              </a:ext>
            </a:extLst>
          </p:cNvPr>
          <p:cNvSpPr txBox="1"/>
          <p:nvPr/>
        </p:nvSpPr>
        <p:spPr>
          <a:xfrm>
            <a:off x="1399032" y="1146108"/>
            <a:ext cx="8403336" cy="3970318"/>
          </a:xfrm>
          <a:prstGeom prst="rect">
            <a:avLst/>
          </a:prstGeom>
          <a:noFill/>
        </p:spPr>
        <p:txBody>
          <a:bodyPr wrap="square">
            <a:spAutoFit/>
          </a:bodyPr>
          <a:lstStyle/>
          <a:p>
            <a:pPr>
              <a:buNone/>
            </a:pPr>
            <a:r>
              <a:rPr lang="en-US" b="1" dirty="0"/>
              <a:t>Common Article 3</a:t>
            </a:r>
          </a:p>
          <a:p>
            <a:pPr>
              <a:buNone/>
            </a:pPr>
            <a:endParaRPr lang="en-US" b="1" dirty="0"/>
          </a:p>
          <a:p>
            <a:pPr>
              <a:buNone/>
            </a:pPr>
            <a:r>
              <a:rPr lang="en-US" dirty="0"/>
              <a:t>Often called a "Convention within a Convention," </a:t>
            </a:r>
            <a:r>
              <a:rPr lang="en-US" b="1" dirty="0"/>
              <a:t>Common Article 3</a:t>
            </a:r>
            <a:r>
              <a:rPr lang="en-US" dirty="0"/>
              <a:t> is found in all four treaties. It is revolutionary because it applies to </a:t>
            </a:r>
            <a:r>
              <a:rPr lang="en-US" b="1" dirty="0"/>
              <a:t>non-international armed conflicts</a:t>
            </a:r>
            <a:r>
              <a:rPr lang="en-US" dirty="0"/>
              <a:t> (civil wars).</a:t>
            </a:r>
          </a:p>
          <a:p>
            <a:pPr>
              <a:buNone/>
            </a:pPr>
            <a:r>
              <a:rPr lang="en-US" dirty="0"/>
              <a:t>It prohibits:</a:t>
            </a:r>
          </a:p>
          <a:p>
            <a:pPr>
              <a:buNone/>
            </a:pPr>
            <a:endParaRPr lang="en-US" dirty="0"/>
          </a:p>
          <a:p>
            <a:pPr marL="285750" indent="-285750">
              <a:buFont typeface="Arial" panose="020B0604020202020204" pitchFamily="34" charset="0"/>
              <a:buChar char="•"/>
            </a:pPr>
            <a:r>
              <a:rPr lang="en-US" dirty="0"/>
              <a:t>Violence to life and person (murder, mutilation, torture).</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Taking of hostages.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Outrages upon personal dignity.</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The passing of sentences without a regular trial.</a:t>
            </a:r>
          </a:p>
        </p:txBody>
      </p:sp>
    </p:spTree>
    <p:extLst>
      <p:ext uri="{BB962C8B-B14F-4D97-AF65-F5344CB8AC3E}">
        <p14:creationId xmlns:p14="http://schemas.microsoft.com/office/powerpoint/2010/main" val="25338361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4EB7F70-9C5A-E880-B8B1-2C8EA49A127D}"/>
              </a:ext>
            </a:extLst>
          </p:cNvPr>
          <p:cNvSpPr txBox="1"/>
          <p:nvPr/>
        </p:nvSpPr>
        <p:spPr>
          <a:xfrm>
            <a:off x="1024128" y="1296198"/>
            <a:ext cx="8613648" cy="4524315"/>
          </a:xfrm>
          <a:prstGeom prst="rect">
            <a:avLst/>
          </a:prstGeom>
          <a:noFill/>
        </p:spPr>
        <p:txBody>
          <a:bodyPr wrap="square">
            <a:spAutoFit/>
          </a:bodyPr>
          <a:lstStyle/>
          <a:p>
            <a:pPr>
              <a:buNone/>
            </a:pPr>
            <a:r>
              <a:rPr lang="en-US" b="1" dirty="0"/>
              <a:t>The Three Additional Protocols</a:t>
            </a:r>
          </a:p>
          <a:p>
            <a:pPr>
              <a:buNone/>
            </a:pPr>
            <a:endParaRPr lang="en-US" b="1" dirty="0"/>
          </a:p>
          <a:p>
            <a:pPr>
              <a:buNone/>
            </a:pPr>
            <a:endParaRPr lang="en-US" dirty="0"/>
          </a:p>
          <a:p>
            <a:pPr>
              <a:buNone/>
            </a:pPr>
            <a:r>
              <a:rPr lang="en-US" dirty="0"/>
              <a:t>Recognizing that warfare evolved (e.g., guerilla warfare, modern weaponry), three protocols were added later:</a:t>
            </a:r>
          </a:p>
          <a:p>
            <a:pPr>
              <a:buNone/>
            </a:pPr>
            <a:endParaRPr lang="en-US" dirty="0"/>
          </a:p>
          <a:p>
            <a:pPr>
              <a:buFont typeface="+mj-lt"/>
              <a:buAutoNum type="arabicPeriod"/>
            </a:pPr>
            <a:r>
              <a:rPr lang="en-US" b="1" dirty="0"/>
              <a:t>Protocol I (1977):</a:t>
            </a:r>
            <a:r>
              <a:rPr lang="en-US" dirty="0"/>
              <a:t> Relates to the protection of victims of </a:t>
            </a:r>
            <a:r>
              <a:rPr lang="en-US" b="1" dirty="0"/>
              <a:t>International</a:t>
            </a:r>
            <a:r>
              <a:rPr lang="en-US" dirty="0"/>
              <a:t> Armed Conflicts. It prohibits "indiscriminate attacks" and protects the natural environment.</a:t>
            </a:r>
          </a:p>
          <a:p>
            <a:pPr>
              <a:buFont typeface="+mj-lt"/>
              <a:buAutoNum type="arabicPeriod"/>
            </a:pPr>
            <a:endParaRPr lang="en-US" dirty="0"/>
          </a:p>
          <a:p>
            <a:pPr>
              <a:buFont typeface="+mj-lt"/>
              <a:buAutoNum type="arabicPeriod"/>
            </a:pPr>
            <a:r>
              <a:rPr lang="en-US" b="1" dirty="0"/>
              <a:t>Protocol II (1977):</a:t>
            </a:r>
            <a:r>
              <a:rPr lang="en-US" dirty="0"/>
              <a:t> Relates to </a:t>
            </a:r>
            <a:r>
              <a:rPr lang="en-US" b="1" dirty="0"/>
              <a:t>Non-International</a:t>
            </a:r>
            <a:r>
              <a:rPr lang="en-US" dirty="0"/>
              <a:t> Armed Conflicts. It strengthens protections for those affected by internal civil wars.</a:t>
            </a:r>
          </a:p>
          <a:p>
            <a:pPr>
              <a:buFont typeface="+mj-lt"/>
              <a:buAutoNum type="arabicPeriod"/>
            </a:pPr>
            <a:endParaRPr lang="en-US" dirty="0"/>
          </a:p>
          <a:p>
            <a:pPr>
              <a:buFont typeface="+mj-lt"/>
              <a:buAutoNum type="arabicPeriod"/>
            </a:pPr>
            <a:r>
              <a:rPr lang="en-US" b="1" dirty="0"/>
              <a:t>Protocol III (2005):</a:t>
            </a:r>
            <a:r>
              <a:rPr lang="en-US" dirty="0"/>
              <a:t> Adopted the </a:t>
            </a:r>
            <a:r>
              <a:rPr lang="en-US" b="1" dirty="0"/>
              <a:t>Red Crystal</a:t>
            </a:r>
            <a:r>
              <a:rPr lang="en-US" dirty="0"/>
              <a:t> as an additional neutral emblem, alongside the Red Cross and Red Crescent, to ensure neutrality in diverse religious contexts.</a:t>
            </a:r>
          </a:p>
        </p:txBody>
      </p:sp>
    </p:spTree>
    <p:extLst>
      <p:ext uri="{BB962C8B-B14F-4D97-AF65-F5344CB8AC3E}">
        <p14:creationId xmlns:p14="http://schemas.microsoft.com/office/powerpoint/2010/main" val="30103744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30C30D0-EA76-D4B3-8E51-FC46AC87BD5B}"/>
              </a:ext>
            </a:extLst>
          </p:cNvPr>
          <p:cNvSpPr txBox="1"/>
          <p:nvPr/>
        </p:nvSpPr>
        <p:spPr>
          <a:xfrm>
            <a:off x="1138518" y="1019378"/>
            <a:ext cx="8991600" cy="4801314"/>
          </a:xfrm>
          <a:prstGeom prst="rect">
            <a:avLst/>
          </a:prstGeom>
          <a:noFill/>
        </p:spPr>
        <p:txBody>
          <a:bodyPr wrap="square">
            <a:spAutoFit/>
          </a:bodyPr>
          <a:lstStyle/>
          <a:p>
            <a:pPr>
              <a:buNone/>
            </a:pPr>
            <a:r>
              <a:rPr lang="en-US" b="1" dirty="0"/>
              <a:t>Core Principles of International Humanitarian Law (IHL)</a:t>
            </a:r>
          </a:p>
          <a:p>
            <a:pPr>
              <a:buNone/>
            </a:pPr>
            <a:endParaRPr lang="en-US" b="1" dirty="0"/>
          </a:p>
          <a:p>
            <a:pPr>
              <a:buNone/>
            </a:pPr>
            <a:endParaRPr lang="en-US" dirty="0"/>
          </a:p>
          <a:p>
            <a:pPr>
              <a:buNone/>
            </a:pPr>
            <a:r>
              <a:rPr lang="en-US" dirty="0"/>
              <a:t>The Conventions are guided by four fundamental pillars that must be balanced during combat:</a:t>
            </a:r>
          </a:p>
          <a:p>
            <a:pPr>
              <a:buNone/>
            </a:pPr>
            <a:endParaRPr lang="en-US" dirty="0"/>
          </a:p>
          <a:p>
            <a:pPr marL="342900" indent="-342900">
              <a:buFont typeface="+mj-lt"/>
              <a:buAutoNum type="arabicParenR"/>
            </a:pPr>
            <a:r>
              <a:rPr lang="en-US" b="1" dirty="0"/>
              <a:t>Distinction:</a:t>
            </a:r>
            <a:r>
              <a:rPr lang="en-US" dirty="0"/>
              <a:t> Combatants must always distinguish between military objectives and civilians/civilian objects.</a:t>
            </a:r>
          </a:p>
          <a:p>
            <a:pPr marL="342900" indent="-342900">
              <a:buFont typeface="+mj-lt"/>
              <a:buAutoNum type="arabicParenR"/>
            </a:pPr>
            <a:endParaRPr lang="en-US" dirty="0"/>
          </a:p>
          <a:p>
            <a:pPr marL="342900" indent="-342900">
              <a:buFont typeface="+mj-lt"/>
              <a:buAutoNum type="arabicParenR"/>
            </a:pPr>
            <a:r>
              <a:rPr lang="en-US" b="1" dirty="0"/>
              <a:t>Proportionality:</a:t>
            </a:r>
            <a:r>
              <a:rPr lang="en-US" dirty="0"/>
              <a:t> The anticipated civilian harm must not be excessive in relation to the concrete and direct military advantage anticipated.</a:t>
            </a:r>
          </a:p>
          <a:p>
            <a:pPr marL="342900" indent="-342900">
              <a:buFont typeface="+mj-lt"/>
              <a:buAutoNum type="arabicParenR"/>
            </a:pPr>
            <a:endParaRPr lang="en-US" dirty="0"/>
          </a:p>
          <a:p>
            <a:pPr marL="342900" indent="-342900">
              <a:buFont typeface="+mj-lt"/>
              <a:buAutoNum type="arabicParenR"/>
            </a:pPr>
            <a:r>
              <a:rPr lang="en-US" b="1" dirty="0"/>
              <a:t>Military Necessity:</a:t>
            </a:r>
            <a:r>
              <a:rPr lang="en-US" dirty="0"/>
              <a:t> Only those measures which are necessary to accomplish a legitimate military purpose and are not otherwise prohibited are allowed.</a:t>
            </a:r>
          </a:p>
          <a:p>
            <a:pPr marL="342900" indent="-342900">
              <a:buFont typeface="+mj-lt"/>
              <a:buAutoNum type="arabicParenR"/>
            </a:pPr>
            <a:endParaRPr lang="en-US" dirty="0"/>
          </a:p>
          <a:p>
            <a:pPr marL="342900" indent="-342900">
              <a:buFont typeface="+mj-lt"/>
              <a:buAutoNum type="arabicParenR"/>
            </a:pPr>
            <a:r>
              <a:rPr lang="en-US" b="1" dirty="0"/>
              <a:t>Humanity:</a:t>
            </a:r>
            <a:r>
              <a:rPr lang="en-US" dirty="0"/>
              <a:t> Prohibits the infliction of suffering, injury, or destruction not actually necessary for the accomplishment of legitimate military purposes.</a:t>
            </a:r>
          </a:p>
        </p:txBody>
      </p:sp>
    </p:spTree>
    <p:extLst>
      <p:ext uri="{BB962C8B-B14F-4D97-AF65-F5344CB8AC3E}">
        <p14:creationId xmlns:p14="http://schemas.microsoft.com/office/powerpoint/2010/main" val="41451079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218E24D-A87E-D09A-68BA-9A12B3079AFF}"/>
              </a:ext>
            </a:extLst>
          </p:cNvPr>
          <p:cNvSpPr txBox="1"/>
          <p:nvPr/>
        </p:nvSpPr>
        <p:spPr>
          <a:xfrm>
            <a:off x="923364" y="923888"/>
            <a:ext cx="9072282" cy="4801314"/>
          </a:xfrm>
          <a:prstGeom prst="rect">
            <a:avLst/>
          </a:prstGeom>
          <a:noFill/>
        </p:spPr>
        <p:txBody>
          <a:bodyPr wrap="square">
            <a:spAutoFit/>
          </a:bodyPr>
          <a:lstStyle/>
          <a:p>
            <a:pPr>
              <a:buNone/>
            </a:pPr>
            <a:r>
              <a:rPr lang="en-US" b="1" dirty="0"/>
              <a:t>The Role of the ICRC</a:t>
            </a:r>
          </a:p>
          <a:p>
            <a:pPr>
              <a:buNone/>
            </a:pPr>
            <a:endParaRPr lang="en-US" b="1" dirty="0"/>
          </a:p>
          <a:p>
            <a:pPr>
              <a:buNone/>
            </a:pPr>
            <a:endParaRPr lang="en-US" dirty="0"/>
          </a:p>
          <a:p>
            <a:pPr>
              <a:buNone/>
            </a:pPr>
            <a:r>
              <a:rPr lang="en-US" dirty="0"/>
              <a:t>The </a:t>
            </a:r>
            <a:r>
              <a:rPr lang="en-US" b="1" dirty="0"/>
              <a:t>International Committee of the Red Cross (ICRC)</a:t>
            </a:r>
            <a:r>
              <a:rPr lang="en-US" dirty="0"/>
              <a:t> has a unique legal mandate granted by the Conventions.</a:t>
            </a:r>
          </a:p>
          <a:p>
            <a:pPr>
              <a:buNone/>
            </a:pPr>
            <a:endParaRPr lang="en-US" dirty="0"/>
          </a:p>
          <a:p>
            <a:pPr marL="285750" indent="-285750">
              <a:buFont typeface="Wingdings" panose="05000000000000000000" pitchFamily="2" charset="2"/>
              <a:buChar char="§"/>
            </a:pPr>
            <a:r>
              <a:rPr lang="en-US" b="1" dirty="0"/>
              <a:t>Visits to Detainees:</a:t>
            </a:r>
            <a:r>
              <a:rPr lang="en-US" dirty="0"/>
              <a:t> The ICRC has the right to visit POWs and civilian internees to ensure they are treated humanely.</a:t>
            </a:r>
          </a:p>
          <a:p>
            <a:pPr marL="285750" indent="-285750">
              <a:buFont typeface="Wingdings" panose="05000000000000000000" pitchFamily="2" charset="2"/>
              <a:buChar char="§"/>
            </a:pPr>
            <a:endParaRPr lang="en-US" dirty="0"/>
          </a:p>
          <a:p>
            <a:pPr marL="285750" indent="-285750">
              <a:buFont typeface="Wingdings" panose="05000000000000000000" pitchFamily="2" charset="2"/>
              <a:buChar char="§"/>
            </a:pPr>
            <a:r>
              <a:rPr lang="en-US" b="1" dirty="0"/>
              <a:t>Tracing Agency:</a:t>
            </a:r>
            <a:r>
              <a:rPr lang="en-US" dirty="0"/>
              <a:t> Helps reunite families separated by conflict and search for missing persons.</a:t>
            </a:r>
          </a:p>
          <a:p>
            <a:pPr marL="285750" indent="-285750">
              <a:buFont typeface="Wingdings" panose="05000000000000000000" pitchFamily="2" charset="2"/>
              <a:buChar char="§"/>
            </a:pPr>
            <a:endParaRPr lang="en-US" dirty="0"/>
          </a:p>
          <a:p>
            <a:pPr marL="285750" indent="-285750">
              <a:buFont typeface="Wingdings" panose="05000000000000000000" pitchFamily="2" charset="2"/>
              <a:buChar char="§"/>
            </a:pPr>
            <a:r>
              <a:rPr lang="en-US" b="1" dirty="0"/>
              <a:t>Neutral Intermediary:</a:t>
            </a:r>
            <a:r>
              <a:rPr lang="en-US" dirty="0"/>
              <a:t> Acts as a bridge between warring parties to organize humanitarian corridors or prisoner exchanges.</a:t>
            </a:r>
          </a:p>
          <a:p>
            <a:pPr marL="285750" indent="-285750">
              <a:buFont typeface="Wingdings" panose="05000000000000000000" pitchFamily="2" charset="2"/>
              <a:buChar char="§"/>
            </a:pPr>
            <a:endParaRPr lang="en-US" dirty="0"/>
          </a:p>
          <a:p>
            <a:pPr marL="285750" indent="-285750">
              <a:buFont typeface="Wingdings" panose="05000000000000000000" pitchFamily="2" charset="2"/>
              <a:buChar char="§"/>
            </a:pPr>
            <a:r>
              <a:rPr lang="en-US" b="1" dirty="0"/>
              <a:t>Guardian of IHL:</a:t>
            </a:r>
            <a:r>
              <a:rPr lang="en-US" dirty="0"/>
              <a:t> Promotes and monitors the implementation of the Conventions worldwide.</a:t>
            </a:r>
          </a:p>
        </p:txBody>
      </p:sp>
    </p:spTree>
    <p:extLst>
      <p:ext uri="{BB962C8B-B14F-4D97-AF65-F5344CB8AC3E}">
        <p14:creationId xmlns:p14="http://schemas.microsoft.com/office/powerpoint/2010/main" val="30296110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BCEE14F-972D-A69E-A300-84C59641A6AB}"/>
              </a:ext>
            </a:extLst>
          </p:cNvPr>
          <p:cNvSpPr txBox="1"/>
          <p:nvPr/>
        </p:nvSpPr>
        <p:spPr>
          <a:xfrm>
            <a:off x="941294" y="1434876"/>
            <a:ext cx="9018494" cy="4247317"/>
          </a:xfrm>
          <a:prstGeom prst="rect">
            <a:avLst/>
          </a:prstGeom>
          <a:noFill/>
        </p:spPr>
        <p:txBody>
          <a:bodyPr wrap="square">
            <a:spAutoFit/>
          </a:bodyPr>
          <a:lstStyle/>
          <a:p>
            <a:pPr>
              <a:buNone/>
            </a:pPr>
            <a:r>
              <a:rPr lang="en-US" b="1" dirty="0"/>
              <a:t>Enforcement and "Grave Breaches“</a:t>
            </a:r>
          </a:p>
          <a:p>
            <a:pPr>
              <a:buNone/>
            </a:pPr>
            <a:endParaRPr lang="en-US" b="1" dirty="0"/>
          </a:p>
          <a:p>
            <a:pPr>
              <a:buNone/>
            </a:pPr>
            <a:endParaRPr lang="en-US" b="1" dirty="0"/>
          </a:p>
          <a:p>
            <a:pPr>
              <a:buNone/>
            </a:pPr>
            <a:r>
              <a:rPr lang="en-US" dirty="0"/>
              <a:t>Violation of the Geneva Conventions is not just a breach of a treaty; it is a </a:t>
            </a:r>
            <a:r>
              <a:rPr lang="en-US" b="1" dirty="0"/>
              <a:t>war crime</a:t>
            </a:r>
            <a:r>
              <a:rPr lang="en-US" dirty="0"/>
              <a:t>.</a:t>
            </a:r>
          </a:p>
          <a:p>
            <a:pPr>
              <a:buNone/>
            </a:pPr>
            <a:endParaRPr lang="en-US" dirty="0"/>
          </a:p>
          <a:p>
            <a:pPr marL="285750" indent="-285750">
              <a:buFont typeface="Wingdings" panose="05000000000000000000" pitchFamily="2" charset="2"/>
              <a:buChar char="§"/>
            </a:pPr>
            <a:r>
              <a:rPr lang="en-US" b="1" dirty="0"/>
              <a:t>Universal Jurisdiction:</a:t>
            </a:r>
            <a:r>
              <a:rPr lang="en-US" dirty="0"/>
              <a:t> Under the Conventions, every state party is legally obligated to search for and prosecute anyone suspected of committing "grave breaches" (e.g., willful killing, torture, extensive destruction of property), regardless of the suspect's nationality or where the crime occurred.</a:t>
            </a:r>
          </a:p>
          <a:p>
            <a:pPr marL="285750" indent="-285750">
              <a:buFont typeface="Wingdings" panose="05000000000000000000" pitchFamily="2" charset="2"/>
              <a:buChar char="§"/>
            </a:pPr>
            <a:endParaRPr lang="en-US" dirty="0"/>
          </a:p>
          <a:p>
            <a:pPr marL="285750" indent="-285750">
              <a:buFont typeface="Wingdings" panose="05000000000000000000" pitchFamily="2" charset="2"/>
              <a:buChar char="§"/>
            </a:pPr>
            <a:r>
              <a:rPr lang="en-US" b="1" dirty="0"/>
              <a:t>International Courts:</a:t>
            </a:r>
            <a:r>
              <a:rPr lang="en-US" dirty="0"/>
              <a:t> Organizations like the International Criminal Court (ICC) and various UN tribunals (like those for Rwanda or the former Yugoslavia) use the Geneva Conventions as the legal basis for prosecution.</a:t>
            </a:r>
          </a:p>
        </p:txBody>
      </p:sp>
    </p:spTree>
    <p:extLst>
      <p:ext uri="{BB962C8B-B14F-4D97-AF65-F5344CB8AC3E}">
        <p14:creationId xmlns:p14="http://schemas.microsoft.com/office/powerpoint/2010/main" val="128605253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15</TotalTime>
  <Words>771</Words>
  <Application>Microsoft Office PowerPoint</Application>
  <PresentationFormat>Widescreen</PresentationFormat>
  <Paragraphs>84</Paragraphs>
  <Slides>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Arial</vt:lpstr>
      <vt:lpstr>Century Gothic</vt:lpstr>
      <vt:lpstr>Google Sans</vt:lpstr>
      <vt:lpstr>Google Sans Text</vt:lpstr>
      <vt:lpstr>Wingdings</vt:lpstr>
      <vt:lpstr>Wingdings 3</vt:lpstr>
      <vt:lpstr>Ion</vt:lpstr>
      <vt:lpstr>The Geneva Conventions</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John Prideaux-Brune</dc:creator>
  <cp:lastModifiedBy>John Prideaux-Brune</cp:lastModifiedBy>
  <cp:revision>1</cp:revision>
  <dcterms:created xsi:type="dcterms:W3CDTF">2026-01-08T12:09:15Z</dcterms:created>
  <dcterms:modified xsi:type="dcterms:W3CDTF">2026-01-08T12:24:41Z</dcterms:modified>
</cp:coreProperties>
</file>