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notesViewPr>
    <p:cSldViewPr snapToGrid="0">
      <p:cViewPr varScale="1">
        <p:scale>
          <a:sx n="86" d="100"/>
          <a:sy n="86" d="100"/>
        </p:scale>
        <p:origin x="386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8DBEE-8B5D-49A1-A11A-9A960939C01F}" type="datetimeFigureOut">
              <a:rPr lang="en-PH" smtClean="0"/>
              <a:t>12/19/2025</a:t>
            </a:fld>
            <a:endParaRPr lang="en-P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C8C291-7A83-43A6-BA46-3FB5099912EA}" type="slidenum">
              <a:rPr lang="en-PH" smtClean="0"/>
              <a:t>‹#›</a:t>
            </a:fld>
            <a:endParaRPr lang="en-PH"/>
          </a:p>
        </p:txBody>
      </p:sp>
    </p:spTree>
    <p:extLst>
      <p:ext uri="{BB962C8B-B14F-4D97-AF65-F5344CB8AC3E}">
        <p14:creationId xmlns:p14="http://schemas.microsoft.com/office/powerpoint/2010/main" val="1487135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a:p>
        </p:txBody>
      </p:sp>
      <p:sp>
        <p:nvSpPr>
          <p:cNvPr id="4" name="Slide Number Placeholder 3"/>
          <p:cNvSpPr>
            <a:spLocks noGrp="1"/>
          </p:cNvSpPr>
          <p:nvPr>
            <p:ph type="sldNum" sz="quarter" idx="5"/>
          </p:nvPr>
        </p:nvSpPr>
        <p:spPr/>
        <p:txBody>
          <a:bodyPr/>
          <a:lstStyle/>
          <a:p>
            <a:fld id="{69C8C291-7A83-43A6-BA46-3FB5099912EA}" type="slidenum">
              <a:rPr lang="en-PH" smtClean="0"/>
              <a:t>1</a:t>
            </a:fld>
            <a:endParaRPr lang="en-PH"/>
          </a:p>
        </p:txBody>
      </p:sp>
    </p:spTree>
    <p:extLst>
      <p:ext uri="{BB962C8B-B14F-4D97-AF65-F5344CB8AC3E}">
        <p14:creationId xmlns:p14="http://schemas.microsoft.com/office/powerpoint/2010/main" val="1974461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Challenges and Modern Relevance</a:t>
            </a:r>
          </a:p>
          <a:p>
            <a:endParaRPr lang="en-PH" dirty="0"/>
          </a:p>
          <a:p>
            <a:pPr lvl="0"/>
            <a:r>
              <a:rPr lang="en-PH" b="1" dirty="0"/>
              <a:t>Reality Check:</a:t>
            </a:r>
            <a:r>
              <a:rPr lang="en-PH" dirty="0"/>
              <a:t> "We must be honest: the document exists, but the violations continue. The 'Implementation Gap' is real. People are still marginalized, silenced, and harmed today.“</a:t>
            </a:r>
          </a:p>
          <a:p>
            <a:pPr lvl="0"/>
            <a:endParaRPr lang="en-PH" dirty="0"/>
          </a:p>
          <a:p>
            <a:pPr lvl="0"/>
            <a:r>
              <a:rPr lang="en-PH" b="1" dirty="0"/>
              <a:t>The Future:</a:t>
            </a:r>
            <a:r>
              <a:rPr lang="en-PH" dirty="0"/>
              <a:t> "Our challenge in the 21st century is applying these 1948 principles to 2025 problems. How does the 'Right to Privacy' apply to AI? How does the 'Right to Life' apply to climate change? The UDHR is not a museum piece; it is a tool we must keep using to hold power to account."</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10</a:t>
            </a:fld>
            <a:endParaRPr lang="en-PH"/>
          </a:p>
        </p:txBody>
      </p:sp>
    </p:spTree>
    <p:extLst>
      <p:ext uri="{BB962C8B-B14F-4D97-AF65-F5344CB8AC3E}">
        <p14:creationId xmlns:p14="http://schemas.microsoft.com/office/powerpoint/2010/main" val="3784382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Introduction to the UDHR</a:t>
            </a:r>
          </a:p>
          <a:p>
            <a:endParaRPr lang="en-PH" dirty="0"/>
          </a:p>
          <a:p>
            <a:pPr lvl="0"/>
            <a:r>
              <a:rPr lang="en-PH" b="1" dirty="0"/>
              <a:t>Opening:</a:t>
            </a:r>
            <a:r>
              <a:rPr lang="en-PH" dirty="0"/>
              <a:t> "Good morning/afternoon everyone. Today, we are discussing one of the most significant documents in human history: the Universal Declaration of Human Rights, or the UDHR.“</a:t>
            </a:r>
          </a:p>
          <a:p>
            <a:pPr lvl="0"/>
            <a:endParaRPr lang="en-PH" dirty="0"/>
          </a:p>
          <a:p>
            <a:pPr lvl="0"/>
            <a:r>
              <a:rPr lang="en-PH" b="1" dirty="0"/>
              <a:t>Key Point:</a:t>
            </a:r>
            <a:r>
              <a:rPr lang="en-PH" dirty="0"/>
              <a:t> "Adopted in 1948, this wasn’t just a political statement; it was a global 'never again' moment. It established, for the first time, that rights are not granted by governments—they are inherent to every human being simply because they are human.“</a:t>
            </a:r>
          </a:p>
          <a:p>
            <a:pPr lvl="0"/>
            <a:endParaRPr lang="en-PH" dirty="0"/>
          </a:p>
          <a:p>
            <a:pPr lvl="0"/>
            <a:r>
              <a:rPr lang="en-PH" b="1" dirty="0"/>
              <a:t>Fun Fact:</a:t>
            </a:r>
            <a:r>
              <a:rPr lang="en-PH" dirty="0"/>
              <a:t> "To give you an idea of its reach, it holds the record for the most translated document, meaning its message of dignity is available to nearly everyone on the planet in their own language."</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2</a:t>
            </a:fld>
            <a:endParaRPr lang="en-PH"/>
          </a:p>
        </p:txBody>
      </p:sp>
    </p:spTree>
    <p:extLst>
      <p:ext uri="{BB962C8B-B14F-4D97-AF65-F5344CB8AC3E}">
        <p14:creationId xmlns:p14="http://schemas.microsoft.com/office/powerpoint/2010/main" val="2930433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Historical Context</a:t>
            </a:r>
          </a:p>
          <a:p>
            <a:endParaRPr lang="en-PH" dirty="0"/>
          </a:p>
          <a:p>
            <a:pPr lvl="0"/>
            <a:r>
              <a:rPr lang="en-PH" b="1" dirty="0"/>
              <a:t>The 'Why':</a:t>
            </a:r>
            <a:r>
              <a:rPr lang="en-PH" dirty="0"/>
              <a:t> "To understand the UDHR, we have to look at the world in 1945. The world was reeling from the Holocaust and the destruction of WWII. There was a desperate need for a moral compass.“</a:t>
            </a:r>
          </a:p>
          <a:p>
            <a:pPr lvl="0"/>
            <a:endParaRPr lang="en-PH" dirty="0"/>
          </a:p>
          <a:p>
            <a:pPr lvl="0"/>
            <a:r>
              <a:rPr lang="en-PH" b="1" dirty="0"/>
              <a:t>The Catalyst:</a:t>
            </a:r>
            <a:r>
              <a:rPr lang="en-PH" dirty="0"/>
              <a:t> "The UN Charter had been signed, but it was vague about human rights. The UDHR was created to define exactly what those rights were. It drew inspiration from FDR's 'Four Freedoms,' moving the world away from the idea that states could do whatever they wanted to their own citizens without international scrutiny."</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3</a:t>
            </a:fld>
            <a:endParaRPr lang="en-PH"/>
          </a:p>
        </p:txBody>
      </p:sp>
    </p:spTree>
    <p:extLst>
      <p:ext uri="{BB962C8B-B14F-4D97-AF65-F5344CB8AC3E}">
        <p14:creationId xmlns:p14="http://schemas.microsoft.com/office/powerpoint/2010/main" val="1069767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The Architects</a:t>
            </a:r>
          </a:p>
          <a:p>
            <a:endParaRPr lang="en-PH" sz="1050" dirty="0"/>
          </a:p>
          <a:p>
            <a:pPr lvl="0"/>
            <a:r>
              <a:rPr lang="en-PH" b="1" dirty="0"/>
              <a:t>Diversity:</a:t>
            </a:r>
            <a:r>
              <a:rPr lang="en-PH" dirty="0"/>
              <a:t> "It’s a common misconception that this was a 'Western' document. In reality, it was a truly global effort.“</a:t>
            </a:r>
          </a:p>
          <a:p>
            <a:pPr lvl="0"/>
            <a:endParaRPr lang="en-PH" sz="1100" dirty="0"/>
          </a:p>
          <a:p>
            <a:pPr lvl="0"/>
            <a:r>
              <a:rPr lang="en-PH" b="1" dirty="0"/>
              <a:t>Highlighting Figures:</a:t>
            </a:r>
            <a:r>
              <a:rPr lang="en-PH" dirty="0"/>
              <a:t> * </a:t>
            </a:r>
          </a:p>
          <a:p>
            <a:pPr lvl="0"/>
            <a:endParaRPr lang="en-PH" dirty="0"/>
          </a:p>
          <a:p>
            <a:pPr lvl="0"/>
            <a:r>
              <a:rPr lang="en-PH" b="1" dirty="0"/>
              <a:t>Eleanor Roosevelt</a:t>
            </a:r>
            <a:r>
              <a:rPr lang="en-PH" dirty="0"/>
              <a:t> was the powerhouse behind the committee; she used her                   political capital to keep the process moving.</a:t>
            </a:r>
          </a:p>
          <a:p>
            <a:pPr lvl="0"/>
            <a:endParaRPr lang="en-PH" dirty="0"/>
          </a:p>
          <a:p>
            <a:pPr lvl="0"/>
            <a:r>
              <a:rPr lang="en-PH" b="1" dirty="0"/>
              <a:t>Hansa Mehta</a:t>
            </a:r>
            <a:r>
              <a:rPr lang="en-PH" dirty="0"/>
              <a:t> of India is a name everyone should know—she insisted on gender-neutral language, changing 'all men' to 'all human beings,' which changed the course of history for women's rights.</a:t>
            </a:r>
          </a:p>
          <a:p>
            <a:pPr lvl="0"/>
            <a:endParaRPr lang="en-PH" dirty="0"/>
          </a:p>
          <a:p>
            <a:pPr lvl="0"/>
            <a:r>
              <a:rPr lang="en-PH" b="1" dirty="0"/>
              <a:t>P.C. Chang</a:t>
            </a:r>
            <a:r>
              <a:rPr lang="en-PH" dirty="0"/>
              <a:t> ensured the document wasn't just based on Western philosophy by bringing in Eastern concepts of harmony and social obligation."</a:t>
            </a:r>
            <a:endParaRPr lang="en-PH" sz="1100" dirty="0"/>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4</a:t>
            </a:fld>
            <a:endParaRPr lang="en-PH"/>
          </a:p>
        </p:txBody>
      </p:sp>
    </p:spTree>
    <p:extLst>
      <p:ext uri="{BB962C8B-B14F-4D97-AF65-F5344CB8AC3E}">
        <p14:creationId xmlns:p14="http://schemas.microsoft.com/office/powerpoint/2010/main" val="2035375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Structure of the Declaration</a:t>
            </a:r>
          </a:p>
          <a:p>
            <a:endParaRPr lang="en-PH" dirty="0"/>
          </a:p>
          <a:p>
            <a:pPr lvl="0"/>
            <a:r>
              <a:rPr lang="en-PH" b="1" dirty="0"/>
              <a:t>The Metaphor:</a:t>
            </a:r>
            <a:r>
              <a:rPr lang="en-PH" dirty="0"/>
              <a:t> "Think of the UDHR as a Greek temple. You can't have the roof without the pillars, and you can't have the pillars without the foundation.“</a:t>
            </a:r>
          </a:p>
          <a:p>
            <a:pPr lvl="0"/>
            <a:endParaRPr lang="en-PH" dirty="0"/>
          </a:p>
          <a:p>
            <a:pPr lvl="0"/>
            <a:r>
              <a:rPr lang="en-PH" b="1" dirty="0"/>
              <a:t>Structure:</a:t>
            </a:r>
            <a:r>
              <a:rPr lang="en-PH" dirty="0"/>
              <a:t> "The </a:t>
            </a:r>
            <a:r>
              <a:rPr lang="en-PH" b="1" dirty="0"/>
              <a:t>Preamble</a:t>
            </a:r>
            <a:r>
              <a:rPr lang="en-PH" dirty="0"/>
              <a:t> is the foundation—it explains that 'recognition of the inherent dignity' of people is the basis of world peace. </a:t>
            </a:r>
          </a:p>
          <a:p>
            <a:pPr lvl="0"/>
            <a:endParaRPr lang="en-PH" dirty="0"/>
          </a:p>
          <a:p>
            <a:pPr lvl="0"/>
            <a:r>
              <a:rPr lang="en-PH" dirty="0"/>
              <a:t>The </a:t>
            </a:r>
            <a:r>
              <a:rPr lang="en-PH" b="1" dirty="0"/>
              <a:t>Articles</a:t>
            </a:r>
            <a:r>
              <a:rPr lang="en-PH" dirty="0"/>
              <a:t> then build upward, starting with individual rights and moving toward the responsibilities we have to each other and our global community."</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5</a:t>
            </a:fld>
            <a:endParaRPr lang="en-PH"/>
          </a:p>
        </p:txBody>
      </p:sp>
    </p:spTree>
    <p:extLst>
      <p:ext uri="{BB962C8B-B14F-4D97-AF65-F5344CB8AC3E}">
        <p14:creationId xmlns:p14="http://schemas.microsoft.com/office/powerpoint/2010/main" val="645575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The 30 Articles at a Glance</a:t>
            </a:r>
          </a:p>
          <a:p>
            <a:endParaRPr lang="en-PH" dirty="0"/>
          </a:p>
          <a:p>
            <a:pPr lvl="0"/>
            <a:r>
              <a:rPr lang="en-PH" b="1" dirty="0"/>
              <a:t>Generation 1:</a:t>
            </a:r>
            <a:r>
              <a:rPr lang="en-PH" dirty="0"/>
              <a:t> "Articles 3 through 21 focus on Civil and Political rights. These are 'negative' rights—meaning they tell the government what it </a:t>
            </a:r>
            <a:r>
              <a:rPr lang="en-PH" i="1" dirty="0"/>
              <a:t>cannot</a:t>
            </a:r>
            <a:r>
              <a:rPr lang="en-PH" dirty="0"/>
              <a:t> do to you (it cannot torture you, it cannot take your freedom without a trial)."</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6</a:t>
            </a:fld>
            <a:endParaRPr lang="en-PH"/>
          </a:p>
        </p:txBody>
      </p:sp>
    </p:spTree>
    <p:extLst>
      <p:ext uri="{BB962C8B-B14F-4D97-AF65-F5344CB8AC3E}">
        <p14:creationId xmlns:p14="http://schemas.microsoft.com/office/powerpoint/2010/main" val="173075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Generation 2:</a:t>
            </a:r>
          </a:p>
          <a:p>
            <a:endParaRPr lang="en-PH" b="1" dirty="0"/>
          </a:p>
          <a:p>
            <a:r>
              <a:rPr lang="en-PH" dirty="0"/>
              <a:t> "Articles 22 through 27 cover Economic and Social rights. These are often called 'positive' rights—things the state should help provide, like education and a basic standard of living."</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7</a:t>
            </a:fld>
            <a:endParaRPr lang="en-PH"/>
          </a:p>
        </p:txBody>
      </p:sp>
    </p:spTree>
    <p:extLst>
      <p:ext uri="{BB962C8B-B14F-4D97-AF65-F5344CB8AC3E}">
        <p14:creationId xmlns:p14="http://schemas.microsoft.com/office/powerpoint/2010/main" val="2887816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The Closing:</a:t>
            </a:r>
            <a:r>
              <a:rPr lang="en-PH" dirty="0"/>
              <a:t> "Finally, Article 29 reminds us that rights come with duties. We have a responsibility to respect the rights of our neighbors."</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8</a:t>
            </a:fld>
            <a:endParaRPr lang="en-PH"/>
          </a:p>
        </p:txBody>
      </p:sp>
    </p:spTree>
    <p:extLst>
      <p:ext uri="{BB962C8B-B14F-4D97-AF65-F5344CB8AC3E}">
        <p14:creationId xmlns:p14="http://schemas.microsoft.com/office/powerpoint/2010/main" val="21294375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b="1" dirty="0"/>
              <a:t>Legal and Global Impact</a:t>
            </a:r>
          </a:p>
          <a:p>
            <a:endParaRPr lang="en-PH" dirty="0"/>
          </a:p>
          <a:p>
            <a:pPr lvl="0"/>
            <a:r>
              <a:rPr lang="en-PH" b="1" dirty="0"/>
              <a:t>Soft vs. Hard Law:</a:t>
            </a:r>
            <a:r>
              <a:rPr lang="en-PH" dirty="0"/>
              <a:t> "People often ask: 'If it’s not a law, does it matter?' The answer is a resounding yes. While it’s a 'Declaration' (non-binding), it has become what we call 'Customary International Law.’”</a:t>
            </a:r>
          </a:p>
          <a:p>
            <a:pPr lvl="0"/>
            <a:endParaRPr lang="en-PH" dirty="0"/>
          </a:p>
          <a:p>
            <a:pPr lvl="0"/>
            <a:r>
              <a:rPr lang="en-PH" b="1" dirty="0"/>
              <a:t>The Blueprint:</a:t>
            </a:r>
            <a:r>
              <a:rPr lang="en-PH" dirty="0"/>
              <a:t> "Since 1948, almost every new national constitution has used the UDHR as its blueprint. It provided the vocabulary for the civil rights movement in the US, the anti-apartheid movement in South Africa, and countless others."</a:t>
            </a:r>
          </a:p>
          <a:p>
            <a:endParaRPr lang="en-PH" dirty="0"/>
          </a:p>
        </p:txBody>
      </p:sp>
      <p:sp>
        <p:nvSpPr>
          <p:cNvPr id="4" name="Slide Number Placeholder 3"/>
          <p:cNvSpPr>
            <a:spLocks noGrp="1"/>
          </p:cNvSpPr>
          <p:nvPr>
            <p:ph type="sldNum" sz="quarter" idx="5"/>
          </p:nvPr>
        </p:nvSpPr>
        <p:spPr/>
        <p:txBody>
          <a:bodyPr/>
          <a:lstStyle/>
          <a:p>
            <a:fld id="{69C8C291-7A83-43A6-BA46-3FB5099912EA}" type="slidenum">
              <a:rPr lang="en-PH" smtClean="0"/>
              <a:t>9</a:t>
            </a:fld>
            <a:endParaRPr lang="en-PH"/>
          </a:p>
        </p:txBody>
      </p:sp>
    </p:spTree>
    <p:extLst>
      <p:ext uri="{BB962C8B-B14F-4D97-AF65-F5344CB8AC3E}">
        <p14:creationId xmlns:p14="http://schemas.microsoft.com/office/powerpoint/2010/main" val="1793400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12/19/2025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12/19/2025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4DFE-27B2-334E-F299-E194D9871DD7}"/>
              </a:ext>
            </a:extLst>
          </p:cNvPr>
          <p:cNvSpPr>
            <a:spLocks noGrp="1"/>
          </p:cNvSpPr>
          <p:nvPr>
            <p:ph type="ctrTitle"/>
          </p:nvPr>
        </p:nvSpPr>
        <p:spPr/>
        <p:txBody>
          <a:bodyPr/>
          <a:lstStyle/>
          <a:p>
            <a:r>
              <a:rPr lang="en-GB" dirty="0"/>
              <a:t>The Universal Declaration On Human Rights</a:t>
            </a:r>
            <a:endParaRPr lang="en-PH" dirty="0"/>
          </a:p>
        </p:txBody>
      </p:sp>
      <p:sp>
        <p:nvSpPr>
          <p:cNvPr id="3" name="Subtitle 2">
            <a:extLst>
              <a:ext uri="{FF2B5EF4-FFF2-40B4-BE49-F238E27FC236}">
                <a16:creationId xmlns:a16="http://schemas.microsoft.com/office/drawing/2014/main" id="{68B5E2BA-D2D1-96FF-F18B-E79494B8BD02}"/>
              </a:ext>
            </a:extLst>
          </p:cNvPr>
          <p:cNvSpPr>
            <a:spLocks noGrp="1"/>
          </p:cNvSpPr>
          <p:nvPr>
            <p:ph type="subTitle" idx="1"/>
          </p:nvPr>
        </p:nvSpPr>
        <p:spPr/>
        <p:txBody>
          <a:bodyPr/>
          <a:lstStyle/>
          <a:p>
            <a:endParaRPr lang="en-PH"/>
          </a:p>
        </p:txBody>
      </p:sp>
    </p:spTree>
    <p:extLst>
      <p:ext uri="{BB962C8B-B14F-4D97-AF65-F5344CB8AC3E}">
        <p14:creationId xmlns:p14="http://schemas.microsoft.com/office/powerpoint/2010/main" val="317724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6B4D4B-AB13-13BA-11CD-B2FE5DBE44AF}"/>
              </a:ext>
            </a:extLst>
          </p:cNvPr>
          <p:cNvSpPr txBox="1"/>
          <p:nvPr/>
        </p:nvSpPr>
        <p:spPr>
          <a:xfrm>
            <a:off x="896471" y="1463666"/>
            <a:ext cx="9117105" cy="3755772"/>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Challenges and Modern Relevance</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Even 75+ years later, the UDHR remains a "living document" that faces modern tests:</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Implementation Gap:</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difference between the rights written on paper and the reality of human rights abuses worldwide.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Cultural Relativism:</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Debates over whether rights are truly "universal" or dependent on local culture.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New Frontiers: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Applying UDHR principles to the digital age (privacy in the era of AI), climate change, and global health.</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3976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CC2038-8F80-F7AF-C81C-BDF4B784C6CE}"/>
              </a:ext>
            </a:extLst>
          </p:cNvPr>
          <p:cNvSpPr txBox="1"/>
          <p:nvPr/>
        </p:nvSpPr>
        <p:spPr>
          <a:xfrm>
            <a:off x="1111624" y="1131011"/>
            <a:ext cx="9018494" cy="3985322"/>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Introduction to the UDHR</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Universal Declaration of Human Rights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is a milestone document adopted by the United Nations General Assembly on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December 10, 1948</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It was the first time in human history that the global community agreed on a comprehensive set of fundamental rights to which every human being is inherently entitled.</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Adopted in:</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Paris, France (Palais de Chaillot).</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Significance: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Known as the "Magna Carta of Mankind."</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Legacy: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It holds the Guinness World Record as the most translated document in the world (over 500 languages).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b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9199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C081CF-D10E-52BF-A3D0-61F36209B248}"/>
              </a:ext>
            </a:extLst>
          </p:cNvPr>
          <p:cNvSpPr txBox="1"/>
          <p:nvPr/>
        </p:nvSpPr>
        <p:spPr>
          <a:xfrm>
            <a:off x="1237129" y="1315485"/>
            <a:ext cx="8928847" cy="4418197"/>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Historical Context</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UDHR was born out of the horrors of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World War II</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international community vowed to never again allow the "barbarous acts" of the Holocaust and global conflict to occur.</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UN Charter (1945):</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Established the United Nations and called for "universal respect for human rights.“</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"Four Freedoms":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Inspired by FDR’s 1941 speech: Freedom of speech, freedom of religion, freedom from want, and freedom from fear.</a:t>
            </a:r>
          </a:p>
          <a:p>
            <a:pPr lvl="0">
              <a:lnSpc>
                <a:spcPct val="107000"/>
              </a:lnSpc>
              <a:spcAft>
                <a:spcPts val="800"/>
              </a:spcAft>
              <a:buSzPts val="1000"/>
              <a:tabLst>
                <a:tab pos="457200" algn="l"/>
              </a:tabLst>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Nuremberg Trials: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Highlighted the need for a legal framework that held individuals and states accountable for crimes against humanity.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329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BD67C2-68F5-D1CF-E1D0-3C648424E8D1}"/>
              </a:ext>
            </a:extLst>
          </p:cNvPr>
          <p:cNvGraphicFramePr>
            <a:graphicFrameLocks noGrp="1"/>
          </p:cNvGraphicFramePr>
          <p:nvPr>
            <p:extLst>
              <p:ext uri="{D42A27DB-BD31-4B8C-83A1-F6EECF244321}">
                <p14:modId xmlns:p14="http://schemas.microsoft.com/office/powerpoint/2010/main" val="1418253316"/>
              </p:ext>
            </p:extLst>
          </p:nvPr>
        </p:nvGraphicFramePr>
        <p:xfrm>
          <a:off x="941949" y="2411506"/>
          <a:ext cx="9421251" cy="3628550"/>
        </p:xfrm>
        <a:graphic>
          <a:graphicData uri="http://schemas.openxmlformats.org/drawingml/2006/table">
            <a:tbl>
              <a:tblPr firstRow="1" firstCol="1" bandRow="1">
                <a:tableStyleId>{5C22544A-7EE6-4342-B048-85BDC9FD1C3A}</a:tableStyleId>
              </a:tblPr>
              <a:tblGrid>
                <a:gridCol w="3140417">
                  <a:extLst>
                    <a:ext uri="{9D8B030D-6E8A-4147-A177-3AD203B41FA5}">
                      <a16:colId xmlns:a16="http://schemas.microsoft.com/office/drawing/2014/main" val="3019293992"/>
                    </a:ext>
                  </a:extLst>
                </a:gridCol>
                <a:gridCol w="1780552">
                  <a:extLst>
                    <a:ext uri="{9D8B030D-6E8A-4147-A177-3AD203B41FA5}">
                      <a16:colId xmlns:a16="http://schemas.microsoft.com/office/drawing/2014/main" val="3302858322"/>
                    </a:ext>
                  </a:extLst>
                </a:gridCol>
                <a:gridCol w="4500282">
                  <a:extLst>
                    <a:ext uri="{9D8B030D-6E8A-4147-A177-3AD203B41FA5}">
                      <a16:colId xmlns:a16="http://schemas.microsoft.com/office/drawing/2014/main" val="3195703733"/>
                    </a:ext>
                  </a:extLst>
                </a:gridCol>
              </a:tblGrid>
              <a:tr h="232451">
                <a:tc>
                  <a:txBody>
                    <a:bodyPr/>
                    <a:lstStyle/>
                    <a:p>
                      <a:pPr>
                        <a:lnSpc>
                          <a:spcPct val="107000"/>
                        </a:lnSpc>
                        <a:spcAft>
                          <a:spcPts val="800"/>
                        </a:spcAft>
                        <a:buNone/>
                      </a:pPr>
                      <a:r>
                        <a:rPr lang="en-PH" sz="1200" kern="0">
                          <a:effectLst/>
                        </a:rPr>
                        <a:t>Key Figure</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Country</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Role/Contribution</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15635212"/>
                  </a:ext>
                </a:extLst>
              </a:tr>
              <a:tr h="454876">
                <a:tc>
                  <a:txBody>
                    <a:bodyPr/>
                    <a:lstStyle/>
                    <a:p>
                      <a:pPr>
                        <a:lnSpc>
                          <a:spcPct val="107000"/>
                        </a:lnSpc>
                        <a:spcAft>
                          <a:spcPts val="800"/>
                        </a:spcAft>
                        <a:buNone/>
                      </a:pPr>
                      <a:r>
                        <a:rPr lang="en-PH" sz="1200" kern="0">
                          <a:effectLst/>
                        </a:rPr>
                        <a:t>Eleanor Roosevelt</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USA</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Chairperson; the driving force and "diplomatic glue" of the committee.</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560773872"/>
                  </a:ext>
                </a:extLst>
              </a:tr>
              <a:tr h="454876">
                <a:tc>
                  <a:txBody>
                    <a:bodyPr/>
                    <a:lstStyle/>
                    <a:p>
                      <a:pPr>
                        <a:lnSpc>
                          <a:spcPct val="107000"/>
                        </a:lnSpc>
                        <a:spcAft>
                          <a:spcPts val="800"/>
                        </a:spcAft>
                        <a:buNone/>
                      </a:pPr>
                      <a:r>
                        <a:rPr lang="en-PH" sz="1200" kern="0">
                          <a:effectLst/>
                        </a:rPr>
                        <a:t>René Cassin</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dirty="0">
                          <a:effectLst/>
                        </a:rPr>
                        <a:t>France</a:t>
                      </a:r>
                      <a:endParaRPr lang="en-PH"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Jurist who gave the document its logical structure (Preambles + Articles).</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5417185"/>
                  </a:ext>
                </a:extLst>
              </a:tr>
              <a:tr h="677157">
                <a:tc>
                  <a:txBody>
                    <a:bodyPr/>
                    <a:lstStyle/>
                    <a:p>
                      <a:pPr>
                        <a:lnSpc>
                          <a:spcPct val="107000"/>
                        </a:lnSpc>
                        <a:spcAft>
                          <a:spcPts val="800"/>
                        </a:spcAft>
                        <a:buNone/>
                      </a:pPr>
                      <a:r>
                        <a:rPr lang="en-PH" sz="1200" kern="0" dirty="0">
                          <a:effectLst/>
                        </a:rPr>
                        <a:t>Charles Malik</a:t>
                      </a:r>
                      <a:endParaRPr lang="en-PH"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dirty="0">
                          <a:effectLst/>
                        </a:rPr>
                        <a:t>Lebanon</a:t>
                      </a:r>
                      <a:endParaRPr lang="en-PH"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dirty="0">
                          <a:effectLst/>
                        </a:rPr>
                        <a:t>Philosopher who emphasized the spiritual and intellectual freedom of individuals.</a:t>
                      </a:r>
                      <a:endParaRPr lang="en-PH"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24138867"/>
                  </a:ext>
                </a:extLst>
              </a:tr>
              <a:tr h="454876">
                <a:tc>
                  <a:txBody>
                    <a:bodyPr/>
                    <a:lstStyle/>
                    <a:p>
                      <a:pPr>
                        <a:lnSpc>
                          <a:spcPct val="107000"/>
                        </a:lnSpc>
                        <a:spcAft>
                          <a:spcPts val="800"/>
                        </a:spcAft>
                        <a:buNone/>
                      </a:pPr>
                      <a:r>
                        <a:rPr lang="en-PH" sz="1200" kern="0">
                          <a:effectLst/>
                        </a:rPr>
                        <a:t>P.C. Chang</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China</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Vice-Chair; integrated Confucian philosophy and universalism.</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55280145"/>
                  </a:ext>
                </a:extLst>
              </a:tr>
              <a:tr h="677157">
                <a:tc>
                  <a:txBody>
                    <a:bodyPr/>
                    <a:lstStyle/>
                    <a:p>
                      <a:pPr>
                        <a:lnSpc>
                          <a:spcPct val="107000"/>
                        </a:lnSpc>
                        <a:spcAft>
                          <a:spcPts val="800"/>
                        </a:spcAft>
                        <a:buNone/>
                      </a:pPr>
                      <a:r>
                        <a:rPr lang="en-PH" sz="1200" kern="0">
                          <a:effectLst/>
                        </a:rPr>
                        <a:t>John P. Humphrey</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Canada</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Director of the UN Human Rights Division; prepared the initial 400-page draft.</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9960242"/>
                  </a:ext>
                </a:extLst>
              </a:tr>
              <a:tr h="677157">
                <a:tc>
                  <a:txBody>
                    <a:bodyPr/>
                    <a:lstStyle/>
                    <a:p>
                      <a:pPr>
                        <a:lnSpc>
                          <a:spcPct val="107000"/>
                        </a:lnSpc>
                        <a:spcAft>
                          <a:spcPts val="800"/>
                        </a:spcAft>
                        <a:buNone/>
                      </a:pPr>
                      <a:r>
                        <a:rPr lang="en-PH" sz="1200" kern="0">
                          <a:effectLst/>
                        </a:rPr>
                        <a:t>Hansa Mehta</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a:effectLst/>
                        </a:rPr>
                        <a:t>India</a:t>
                      </a:r>
                      <a:endParaRPr lang="en-PH"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buNone/>
                      </a:pPr>
                      <a:r>
                        <a:rPr lang="en-PH" sz="1200" kern="0" dirty="0">
                          <a:effectLst/>
                        </a:rPr>
                        <a:t>Credited with changing "All men are born free" to "All human beings are born free."</a:t>
                      </a:r>
                      <a:endParaRPr lang="en-PH"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88819847"/>
                  </a:ext>
                </a:extLst>
              </a:tr>
            </a:tbl>
          </a:graphicData>
        </a:graphic>
      </p:graphicFrame>
      <p:sp>
        <p:nvSpPr>
          <p:cNvPr id="3" name="Rectangle 1">
            <a:extLst>
              <a:ext uri="{FF2B5EF4-FFF2-40B4-BE49-F238E27FC236}">
                <a16:creationId xmlns:a16="http://schemas.microsoft.com/office/drawing/2014/main" id="{CA548FE9-4E75-ED10-772A-5BD871EBEE97}"/>
              </a:ext>
            </a:extLst>
          </p:cNvPr>
          <p:cNvSpPr>
            <a:spLocks noChangeArrowheads="1"/>
          </p:cNvSpPr>
          <p:nvPr/>
        </p:nvSpPr>
        <p:spPr bwMode="auto">
          <a:xfrm>
            <a:off x="941949" y="1314539"/>
            <a:ext cx="9421251"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PH" altLang="en-US" sz="18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 Architects of the UDHR</a:t>
            </a:r>
            <a:endParaRPr kumimoji="0" lang="en-PH"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PH"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The document was drafted by a diverse committee of representatives from across the globe, ensuring it reflected various legal, cultural, and religious backgrounds.</a:t>
            </a:r>
            <a:endParaRPr kumimoji="0" lang="en-PH"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782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82646E-F1E8-D059-318A-AFFB6557E128}"/>
              </a:ext>
            </a:extLst>
          </p:cNvPr>
          <p:cNvSpPr txBox="1"/>
          <p:nvPr/>
        </p:nvSpPr>
        <p:spPr>
          <a:xfrm>
            <a:off x="1084729" y="1572606"/>
            <a:ext cx="9188824" cy="3191195"/>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Structure of the Declaration</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UDHR consists of a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Preamble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30 Articles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Experts often compare its structure to a Greek temple:</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Foundation (Preamble):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Why rights are necessary.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Steps (Articles 1-2):</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Principles of dignity, liberty, and equality.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Pillars (Articles 3-27):</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actual rights (Civil, Political, Economic, Social).</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PH" sz="1800" b="1" kern="0" dirty="0">
                <a:effectLst/>
                <a:latin typeface="Times New Roman" panose="02020603050405020304" pitchFamily="18" charset="0"/>
                <a:ea typeface="Times New Roman" panose="02020603050405020304" pitchFamily="18" charset="0"/>
              </a:rPr>
              <a:t>The Pediment (Articles 28-30):</a:t>
            </a:r>
            <a:r>
              <a:rPr lang="en-PH" sz="1800" kern="0" dirty="0">
                <a:effectLst/>
                <a:latin typeface="Times New Roman" panose="02020603050405020304" pitchFamily="18" charset="0"/>
                <a:ea typeface="Times New Roman" panose="02020603050405020304" pitchFamily="18" charset="0"/>
              </a:rPr>
              <a:t> The framework required to protect these rights.</a:t>
            </a:r>
            <a:endParaRPr lang="en-PH" dirty="0"/>
          </a:p>
        </p:txBody>
      </p:sp>
    </p:spTree>
    <p:extLst>
      <p:ext uri="{BB962C8B-B14F-4D97-AF65-F5344CB8AC3E}">
        <p14:creationId xmlns:p14="http://schemas.microsoft.com/office/powerpoint/2010/main" val="1289251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D40514-B4F3-5DE6-F099-E782AE51DFAE}"/>
              </a:ext>
            </a:extLst>
          </p:cNvPr>
          <p:cNvSpPr txBox="1"/>
          <p:nvPr/>
        </p:nvSpPr>
        <p:spPr>
          <a:xfrm>
            <a:off x="1595718" y="1441481"/>
            <a:ext cx="8113058" cy="3730445"/>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30 Articles at a Glance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articles are generally categorized into three "generations" or clusters:</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2000" b="1" kern="0" dirty="0">
                <a:effectLst/>
                <a:latin typeface="Times New Roman" panose="02020603050405020304" pitchFamily="18" charset="0"/>
                <a:ea typeface="Times New Roman" panose="02020603050405020304" pitchFamily="18" charset="0"/>
                <a:cs typeface="Times New Roman" panose="02020603050405020304" pitchFamily="18" charset="0"/>
              </a:rPr>
              <a:t>1. Civil and Political Rights (Articles 3–21)</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These protect individual liberties against state interference.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Right to Life: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Liberty and security of person.</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Freedom from Torture: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And from slavery or servitude.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Equality before the Law:</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a fair trial and presumption of innocence.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Privacy: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Freedom of movement and right to a nationality.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86898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3405A2-492C-C7BC-6E25-326A3982EBE3}"/>
              </a:ext>
            </a:extLst>
          </p:cNvPr>
          <p:cNvSpPr txBox="1"/>
          <p:nvPr/>
        </p:nvSpPr>
        <p:spPr>
          <a:xfrm>
            <a:off x="1147482" y="1609924"/>
            <a:ext cx="8991600" cy="2800767"/>
          </a:xfrm>
          <a:prstGeom prst="rect">
            <a:avLst/>
          </a:prstGeom>
          <a:noFill/>
        </p:spPr>
        <p:txBody>
          <a:bodyPr wrap="square">
            <a:spAutoFit/>
          </a:bodyPr>
          <a:lstStyle/>
          <a:p>
            <a:pPr>
              <a:lnSpc>
                <a:spcPct val="107000"/>
              </a:lnSpc>
              <a:spcAft>
                <a:spcPts val="800"/>
              </a:spcAft>
              <a:buNone/>
            </a:pPr>
            <a:r>
              <a:rPr lang="en-PH" sz="2000" b="1" kern="0" dirty="0">
                <a:effectLst/>
                <a:latin typeface="Times New Roman" panose="02020603050405020304" pitchFamily="18" charset="0"/>
                <a:ea typeface="Times New Roman" panose="02020603050405020304" pitchFamily="18" charset="0"/>
                <a:cs typeface="Times New Roman" panose="02020603050405020304" pitchFamily="18" charset="0"/>
              </a:rPr>
              <a:t>2. Economic, Social, and Cultural Rights (Articles 22–27)</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endPar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These ensure a basic standard of living and participation in society.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Social Security: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right to work and join trade unions.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Standard of Living:</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food, clothing, housing, and medical care.</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Education:</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free primary education.</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Culture:</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 to participate in the cultural life of the community.</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5537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A87C27-F743-A2B1-17AE-83D4D9F8B2DA}"/>
              </a:ext>
            </a:extLst>
          </p:cNvPr>
          <p:cNvSpPr txBox="1"/>
          <p:nvPr/>
        </p:nvSpPr>
        <p:spPr>
          <a:xfrm>
            <a:off x="1649505" y="2521199"/>
            <a:ext cx="8399929" cy="1571007"/>
          </a:xfrm>
          <a:prstGeom prst="rect">
            <a:avLst/>
          </a:prstGeom>
          <a:noFill/>
        </p:spPr>
        <p:txBody>
          <a:bodyPr wrap="square">
            <a:spAutoFit/>
          </a:bodyPr>
          <a:lstStyle/>
          <a:p>
            <a:pPr>
              <a:lnSpc>
                <a:spcPct val="107000"/>
              </a:lnSpc>
              <a:spcAft>
                <a:spcPts val="800"/>
              </a:spcAft>
              <a:buNone/>
            </a:pPr>
            <a:r>
              <a:rPr lang="en-PH" sz="2000" b="1" kern="0" dirty="0">
                <a:effectLst/>
                <a:latin typeface="Times New Roman" panose="02020603050405020304" pitchFamily="18" charset="0"/>
                <a:ea typeface="Times New Roman" panose="02020603050405020304" pitchFamily="18" charset="0"/>
                <a:cs typeface="Times New Roman" panose="02020603050405020304" pitchFamily="18" charset="0"/>
              </a:rPr>
              <a:t>3. Framework and Duties (Articles 28–30)</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International Order:</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right to a world where these freedoms can be realized.</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Duty to Community:</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Rights come with the responsibility to respect others' rights.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3235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95F5C6-1821-EE0A-D4F2-5560889132FE}"/>
              </a:ext>
            </a:extLst>
          </p:cNvPr>
          <p:cNvSpPr txBox="1"/>
          <p:nvPr/>
        </p:nvSpPr>
        <p:spPr>
          <a:xfrm>
            <a:off x="968188" y="1238304"/>
            <a:ext cx="9278471" cy="4381392"/>
          </a:xfrm>
          <a:prstGeom prst="rect">
            <a:avLst/>
          </a:prstGeom>
          <a:noFill/>
        </p:spPr>
        <p:txBody>
          <a:bodyPr wrap="square">
            <a:spAutoFit/>
          </a:bodyPr>
          <a:lstStyle/>
          <a:p>
            <a:pPr>
              <a:lnSpc>
                <a:spcPct val="107000"/>
              </a:lnSpc>
              <a:spcAft>
                <a:spcPts val="800"/>
              </a:spcAft>
              <a:buNone/>
            </a:pPr>
            <a:r>
              <a:rPr lang="en-PH" sz="2800" b="1" kern="0" dirty="0">
                <a:effectLst/>
                <a:latin typeface="Times New Roman" panose="02020603050405020304" pitchFamily="18" charset="0"/>
                <a:ea typeface="Times New Roman" panose="02020603050405020304" pitchFamily="18" charset="0"/>
                <a:cs typeface="Times New Roman" panose="02020603050405020304" pitchFamily="18" charset="0"/>
              </a:rPr>
              <a:t>Legal and Global Impact</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While the UDHR is a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declaration</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(not a legally binding treaty), its influence is unparalleled:</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UDHR is not a treaty... but it is the first step in a great evolutionary process. It is the first time that a great body of nations has made a declaration of human rights and of fundamental freedoms." — </a:t>
            </a: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Eleanor Roosevelt</a:t>
            </a:r>
          </a:p>
          <a:p>
            <a:pPr>
              <a:lnSpc>
                <a:spcPct val="107000"/>
              </a:lnSpc>
              <a:spcAft>
                <a:spcPts val="800"/>
              </a:spcAft>
              <a:buNone/>
            </a:pP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The International Bill of Human Rights: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The UDHR, combined with two 1966 Covenants (ICCPR and ICESCR), forms the backbone of international law.</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Customary Law:</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Many of its principles (like the prohibition of torture) are now considered binding on all states, regardless of treaty status.</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PH"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Constitutions:</a:t>
            </a:r>
            <a:r>
              <a:rPr lang="en-PH" sz="1800" kern="0" dirty="0">
                <a:effectLst/>
                <a:latin typeface="Times New Roman" panose="02020603050405020304" pitchFamily="18" charset="0"/>
                <a:ea typeface="Times New Roman" panose="02020603050405020304" pitchFamily="18" charset="0"/>
                <a:cs typeface="Times New Roman" panose="02020603050405020304" pitchFamily="18" charset="0"/>
              </a:rPr>
              <a:t> It has served as a template for more than 90 national constitutions written since 1948.</a:t>
            </a:r>
            <a:endParaRPr lang="en-PH"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8996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26</TotalTime>
  <Words>1621</Words>
  <Application>Microsoft Office PowerPoint</Application>
  <PresentationFormat>Widescreen</PresentationFormat>
  <Paragraphs>136</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Century Gothic</vt:lpstr>
      <vt:lpstr>Symbol</vt:lpstr>
      <vt:lpstr>Times New Roman</vt:lpstr>
      <vt:lpstr>Wingdings 3</vt:lpstr>
      <vt:lpstr>Ion</vt:lpstr>
      <vt:lpstr>The Universal Declaration On Human Rights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Prideaux-Brune</dc:creator>
  <cp:lastModifiedBy>John Prideaux-Brune</cp:lastModifiedBy>
  <cp:revision>1</cp:revision>
  <dcterms:created xsi:type="dcterms:W3CDTF">2025-12-19T09:26:51Z</dcterms:created>
  <dcterms:modified xsi:type="dcterms:W3CDTF">2025-12-19T09:53:17Z</dcterms:modified>
</cp:coreProperties>
</file>